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6">
  <p:sldMasterIdLst>
    <p:sldMasterId id="2147483648" r:id="rId1"/>
  </p:sldMasterIdLst>
  <p:notesMasterIdLst>
    <p:notesMasterId r:id="rId15"/>
  </p:notesMasterIdLst>
  <p:sldIdLst>
    <p:sldId id="3353" r:id="rId2"/>
    <p:sldId id="3354" r:id="rId3"/>
    <p:sldId id="3355" r:id="rId4"/>
    <p:sldId id="3356" r:id="rId5"/>
    <p:sldId id="3357" r:id="rId6"/>
    <p:sldId id="3358" r:id="rId7"/>
    <p:sldId id="3359" r:id="rId8"/>
    <p:sldId id="3369" r:id="rId9"/>
    <p:sldId id="3363" r:id="rId10"/>
    <p:sldId id="3365" r:id="rId11"/>
    <p:sldId id="3366" r:id="rId12"/>
    <p:sldId id="3367" r:id="rId13"/>
    <p:sldId id="33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D8B"/>
    <a:srgbClr val="FF9900"/>
    <a:srgbClr val="F09423"/>
    <a:srgbClr val="338ABE"/>
    <a:srgbClr val="0D0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18" autoAdjust="0"/>
    <p:restoredTop sz="93728" autoAdjust="0"/>
  </p:normalViewPr>
  <p:slideViewPr>
    <p:cSldViewPr snapToGrid="0" snapToObjects="1">
      <p:cViewPr varScale="1">
        <p:scale>
          <a:sx n="83" d="100"/>
          <a:sy n="83" d="100"/>
        </p:scale>
        <p:origin x="307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4;&#1051;&#1068;&#1047;&#1054;&#1042;&#1040;&#1058;&#1045;&#1051;&#1068;\Desktop\&#1053;&#1086;&#1074;&#1072;&#1103;%20&#1089;&#1090;&#1072;&#1090;&#1080;&#1089;&#1090;&#1080;&#1082;&#1072;%20&#1043;&#1048;&#1057;&#1048;&#1055;%202022%20&#1080;&#1102;&#1085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4;&#1051;&#1068;&#1047;&#1054;&#1042;&#1040;&#1058;&#1045;&#1051;&#1068;\Desktop\&#1053;&#1086;&#1074;&#1072;&#1103;%20&#1089;&#1090;&#1072;&#1090;&#1080;&#1089;&#1090;&#1080;&#1082;&#1072;%20&#1043;&#1048;&#1057;&#1048;&#1055;%202022%20&#1080;&#1102;&#1085;&#110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4;&#1051;&#1068;&#1047;&#1054;&#1042;&#1040;&#1058;&#1045;&#1051;&#1068;\Desktop\&#1053;&#1086;&#1074;&#1072;&#1103;%20&#1089;&#1090;&#1072;&#1090;&#1080;&#1089;&#1090;&#1080;&#1082;&#1072;%20&#1043;&#1048;&#1057;&#1048;&#1055;%202022%20&#1080;&#1102;&#1085;&#1100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55;&#1054;&#1051;&#1068;&#1047;&#1054;&#1042;&#1040;&#1058;&#1045;&#1051;&#1068;\Desktop\&#1053;&#1086;&#1074;&#1072;&#1103;%20&#1089;&#1090;&#1072;&#1090;&#1080;&#1089;&#1090;&#1080;&#1082;&#1072;%20&#1043;&#1048;&#1057;&#1048;&#1055;%202022%20&#1080;&#1102;&#1085;&#110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4;&#1051;&#1068;&#1047;&#1054;&#1042;&#1040;&#1058;&#1045;&#1051;&#1068;\Desktop\&#1053;&#1086;&#1074;&#1072;&#1103;%20&#1089;&#1090;&#1072;&#1090;&#1080;&#1089;&#1090;&#1080;&#1082;&#1072;%20&#1043;&#1048;&#1057;&#1048;&#1055;%202022%20&#1080;&#1102;&#1085;&#110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4;&#1051;&#1068;&#1047;&#1054;&#1042;&#1040;&#1058;&#1045;&#1051;&#1068;\Desktop\&#1053;&#1086;&#1074;&#1072;&#1103;%20&#1089;&#1090;&#1072;&#1090;&#1080;&#1089;&#1090;&#1080;&#1082;&#1072;%20&#1043;&#1048;&#1057;&#1048;&#1055;%202022%20&#1080;&#1102;&#1085;&#110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54;&#1051;&#1068;&#1047;&#1054;&#1042;&#1040;&#1058;&#1045;&#1051;&#1068;\Desktop\&#1053;&#1086;&#1074;&#1072;&#1103;%20&#1089;&#1090;&#1072;&#1090;&#1080;&#1089;&#1090;&#1080;&#1082;&#1072;%20&#1043;&#1048;&#1057;&#1048;&#1055;%202022%20&#1080;&#1102;&#1085;&#110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8333333333524"/>
          <c:y val="3.7037037037037361E-2"/>
          <c:w val="0.68488910761155286"/>
          <c:h val="0.62547061825605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ГИСИП!$C$2</c:f>
              <c:strCache>
                <c:ptCount val="1"/>
                <c:pt idx="0">
                  <c:v>Индустриальные парки - 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ГИСИП!$D$1:$H$1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ГИСИП!$D$2:$H$2</c:f>
              <c:numCache>
                <c:formatCode>General</c:formatCode>
                <c:ptCount val="5"/>
                <c:pt idx="0">
                  <c:v>166</c:v>
                </c:pt>
                <c:pt idx="1">
                  <c:v>188</c:v>
                </c:pt>
                <c:pt idx="2">
                  <c:v>270</c:v>
                </c:pt>
                <c:pt idx="3">
                  <c:v>274</c:v>
                </c:pt>
                <c:pt idx="4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2-4110-AEA0-B1F39EF20FA5}"/>
            </c:ext>
          </c:extLst>
        </c:ser>
        <c:ser>
          <c:idx val="1"/>
          <c:order val="1"/>
          <c:tx>
            <c:strRef>
              <c:f>ГИСИП!$C$3</c:f>
              <c:strCache>
                <c:ptCount val="1"/>
                <c:pt idx="0">
                  <c:v>в том числе действующие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968127490039916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F2-4110-AEA0-B1F39EF20FA5}"/>
                </c:ext>
              </c:extLst>
            </c:dLbl>
            <c:dLbl>
              <c:idx val="1"/>
              <c:layout>
                <c:manualLayout>
                  <c:x val="7.968127490039967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F2-4110-AEA0-B1F39EF20FA5}"/>
                </c:ext>
              </c:extLst>
            </c:dLbl>
            <c:dLbl>
              <c:idx val="2"/>
              <c:layout>
                <c:manualLayout>
                  <c:x val="5.31208499335989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F2-4110-AEA0-B1F39EF20FA5}"/>
                </c:ext>
              </c:extLst>
            </c:dLbl>
            <c:dLbl>
              <c:idx val="3"/>
              <c:layout>
                <c:manualLayout>
                  <c:x val="5.31208499335989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2F2-4110-AEA0-B1F39EF20FA5}"/>
                </c:ext>
              </c:extLst>
            </c:dLbl>
            <c:dLbl>
              <c:idx val="4"/>
              <c:layout>
                <c:manualLayout>
                  <c:x val="1.062416998671986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F2-4110-AEA0-B1F39EF20FA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ГИСИП!$D$1:$H$1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ГИСИП!$D$3:$H$3</c:f>
              <c:numCache>
                <c:formatCode>General</c:formatCode>
                <c:ptCount val="5"/>
                <c:pt idx="0">
                  <c:v>110</c:v>
                </c:pt>
                <c:pt idx="1">
                  <c:v>123</c:v>
                </c:pt>
                <c:pt idx="2">
                  <c:v>174</c:v>
                </c:pt>
                <c:pt idx="3">
                  <c:v>175</c:v>
                </c:pt>
                <c:pt idx="4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2F2-4110-AEA0-B1F39EF20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885504"/>
        <c:axId val="108887040"/>
      </c:barChart>
      <c:lineChart>
        <c:grouping val="standard"/>
        <c:varyColors val="0"/>
        <c:ser>
          <c:idx val="2"/>
          <c:order val="2"/>
          <c:tx>
            <c:strRef>
              <c:f>ГИСИП!$C$4</c:f>
              <c:strCache>
                <c:ptCount val="1"/>
                <c:pt idx="0">
                  <c:v>% действующих парков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3">
                  <a:lumMod val="40000"/>
                  <a:lumOff val="6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ГИСИП!$D$1:$H$1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ГИСИП!$D$4:$H$4</c:f>
              <c:numCache>
                <c:formatCode>0.0</c:formatCode>
                <c:ptCount val="5"/>
                <c:pt idx="0">
                  <c:v>66.265060240963862</c:v>
                </c:pt>
                <c:pt idx="1">
                  <c:v>65.425531914892971</c:v>
                </c:pt>
                <c:pt idx="2">
                  <c:v>64.444444444444727</c:v>
                </c:pt>
                <c:pt idx="3">
                  <c:v>63.868613138686136</c:v>
                </c:pt>
                <c:pt idx="4">
                  <c:v>64.217252396166131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2F2-4110-AEA0-B1F39EF20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030400"/>
        <c:axId val="109028480"/>
      </c:lineChart>
      <c:catAx>
        <c:axId val="10888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887040"/>
        <c:crosses val="autoZero"/>
        <c:auto val="1"/>
        <c:lblAlgn val="ctr"/>
        <c:lblOffset val="100"/>
        <c:noMultiLvlLbl val="0"/>
      </c:catAx>
      <c:valAx>
        <c:axId val="108887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ед.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8885504"/>
        <c:crosses val="autoZero"/>
        <c:crossBetween val="between"/>
      </c:valAx>
      <c:valAx>
        <c:axId val="1090284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09030400"/>
        <c:crosses val="max"/>
        <c:crossBetween val="between"/>
      </c:valAx>
      <c:catAx>
        <c:axId val="109030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028480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Greenfield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Лист2!$C$2:$G$2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Лист2!$C$3:$G$3</c:f>
              <c:numCache>
                <c:formatCode>General</c:formatCode>
                <c:ptCount val="5"/>
                <c:pt idx="0">
                  <c:v>108</c:v>
                </c:pt>
                <c:pt idx="1">
                  <c:v>115</c:v>
                </c:pt>
                <c:pt idx="2">
                  <c:v>128</c:v>
                </c:pt>
                <c:pt idx="3">
                  <c:v>166</c:v>
                </c:pt>
                <c:pt idx="4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72-45B0-BD3D-C0E7F001D2EE}"/>
            </c:ext>
          </c:extLst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Brownfield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Лист2!$C$2:$G$2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Лист2!$C$4:$G$4</c:f>
              <c:numCache>
                <c:formatCode>General</c:formatCode>
                <c:ptCount val="5"/>
                <c:pt idx="0">
                  <c:v>55</c:v>
                </c:pt>
                <c:pt idx="1">
                  <c:v>64</c:v>
                </c:pt>
                <c:pt idx="2">
                  <c:v>70</c:v>
                </c:pt>
                <c:pt idx="3">
                  <c:v>79</c:v>
                </c:pt>
                <c:pt idx="4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72-45B0-BD3D-C0E7F001D2EE}"/>
            </c:ext>
          </c:extLst>
        </c:ser>
        <c:ser>
          <c:idx val="2"/>
          <c:order val="2"/>
          <c:tx>
            <c:strRef>
              <c:f>Лист2!$B$5</c:f>
              <c:strCache>
                <c:ptCount val="1"/>
                <c:pt idx="0">
                  <c:v>Комплексный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Лист2!$C$2:$G$2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Лист2!$C$5:$G$5</c:f>
              <c:numCache>
                <c:formatCode>General</c:formatCode>
                <c:ptCount val="5"/>
                <c:pt idx="0">
                  <c:v>7</c:v>
                </c:pt>
                <c:pt idx="1">
                  <c:v>9</c:v>
                </c:pt>
                <c:pt idx="2">
                  <c:v>16</c:v>
                </c:pt>
                <c:pt idx="3">
                  <c:v>28</c:v>
                </c:pt>
                <c:pt idx="4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72-45B0-BD3D-C0E7F001D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343104"/>
        <c:axId val="109344640"/>
      </c:barChart>
      <c:catAx>
        <c:axId val="10934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344640"/>
        <c:crosses val="autoZero"/>
        <c:auto val="1"/>
        <c:lblAlgn val="ctr"/>
        <c:lblOffset val="100"/>
        <c:noMultiLvlLbl val="0"/>
      </c:catAx>
      <c:valAx>
        <c:axId val="1093446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ед.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09343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27292280679656E-2"/>
          <c:y val="5.9387934499977243E-2"/>
          <c:w val="0.77420810617438907"/>
          <c:h val="0.53568443484401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ГИСИП!$C$6</c:f>
              <c:strCache>
                <c:ptCount val="1"/>
                <c:pt idx="0">
                  <c:v>Государственные ИП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ГИСИП!$D$1:$H$1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ГИСИП!$D$6:$H$6</c:f>
              <c:numCache>
                <c:formatCode>General</c:formatCode>
                <c:ptCount val="5"/>
                <c:pt idx="0">
                  <c:v>74</c:v>
                </c:pt>
                <c:pt idx="1">
                  <c:v>83</c:v>
                </c:pt>
                <c:pt idx="2">
                  <c:v>73</c:v>
                </c:pt>
                <c:pt idx="3">
                  <c:v>69</c:v>
                </c:pt>
                <c:pt idx="4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9-4D90-9A22-BD910E48EBBC}"/>
            </c:ext>
          </c:extLst>
        </c:ser>
        <c:ser>
          <c:idx val="1"/>
          <c:order val="1"/>
          <c:tx>
            <c:strRef>
              <c:f>ГИСИП!$C$7</c:f>
              <c:strCache>
                <c:ptCount val="1"/>
                <c:pt idx="0">
                  <c:v>Частные ИП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ГИСИП!$D$1:$H$1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ГИСИП!$D$7:$H$7</c:f>
              <c:numCache>
                <c:formatCode>General</c:formatCode>
                <c:ptCount val="5"/>
                <c:pt idx="0">
                  <c:v>92</c:v>
                </c:pt>
                <c:pt idx="1">
                  <c:v>105</c:v>
                </c:pt>
                <c:pt idx="2">
                  <c:v>137</c:v>
                </c:pt>
                <c:pt idx="3">
                  <c:v>197</c:v>
                </c:pt>
                <c:pt idx="4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F9-4D90-9A22-BD910E48EBBC}"/>
            </c:ext>
          </c:extLst>
        </c:ser>
        <c:ser>
          <c:idx val="2"/>
          <c:order val="2"/>
          <c:tx>
            <c:strRef>
              <c:f>ГИСИП!$C$8</c:f>
              <c:strCache>
                <c:ptCount val="1"/>
                <c:pt idx="0">
                  <c:v>Смешанная форма собственности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F9-4D90-9A22-BD910E48EBB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F9-4D90-9A22-BD910E48EB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ГИСИП!$D$1:$H$1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ГИСИП!$D$8:$H$8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60</c:v>
                </c:pt>
                <c:pt idx="3">
                  <c:v>8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F9-4D90-9A22-BD910E48E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37728"/>
        <c:axId val="110547712"/>
      </c:barChart>
      <c:lineChart>
        <c:grouping val="standard"/>
        <c:varyColors val="0"/>
        <c:ser>
          <c:idx val="3"/>
          <c:order val="3"/>
          <c:tx>
            <c:strRef>
              <c:f>ГИСИП!$C$10</c:f>
              <c:strCache>
                <c:ptCount val="1"/>
                <c:pt idx="0">
                  <c:v>Доля государственных ИП в общем числе ИП, %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0"/>
                  <c:y val="-6.0185185185185147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F9-4D90-9A22-BD910E48EBBC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ГИСИП!$D$1:$H$1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ГИСИП!$D$10:$H$10</c:f>
              <c:numCache>
                <c:formatCode>0.0</c:formatCode>
                <c:ptCount val="5"/>
                <c:pt idx="0">
                  <c:v>44.578313253012048</c:v>
                </c:pt>
                <c:pt idx="1">
                  <c:v>44.148936170212764</c:v>
                </c:pt>
                <c:pt idx="2">
                  <c:v>27.037037037037027</c:v>
                </c:pt>
                <c:pt idx="3">
                  <c:v>25.18248175182482</c:v>
                </c:pt>
                <c:pt idx="4">
                  <c:v>24.281150159744431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7F9-4D90-9A22-BD910E48E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437120"/>
        <c:axId val="110549632"/>
      </c:lineChart>
      <c:catAx>
        <c:axId val="11053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0547712"/>
        <c:crosses val="autoZero"/>
        <c:auto val="1"/>
        <c:lblAlgn val="ctr"/>
        <c:lblOffset val="100"/>
        <c:noMultiLvlLbl val="0"/>
      </c:catAx>
      <c:valAx>
        <c:axId val="1105477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ед.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0537728"/>
        <c:crosses val="autoZero"/>
        <c:crossBetween val="between"/>
      </c:valAx>
      <c:valAx>
        <c:axId val="1105496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110437120"/>
        <c:crosses val="max"/>
        <c:crossBetween val="between"/>
      </c:valAx>
      <c:catAx>
        <c:axId val="110437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54963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72490218261367623"/>
          <c:w val="1"/>
          <c:h val="0.2473199195376599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32289748311879"/>
          <c:y val="4.569055036344756E-2"/>
          <c:w val="0.86175567833026945"/>
          <c:h val="0.49780198035993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ГИСИП!$C$20</c:f>
              <c:strCache>
                <c:ptCount val="1"/>
                <c:pt idx="0">
                  <c:v>Браунфилд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ГИСИП!$D$18:$I$19</c:f>
              <c:multiLvlStrCache>
                <c:ptCount val="6"/>
                <c:lvl>
                  <c:pt idx="0">
                    <c:v>ГИП</c:v>
                  </c:pt>
                  <c:pt idx="1">
                    <c:v>ЧИП</c:v>
                  </c:pt>
                  <c:pt idx="2">
                    <c:v>ГИП</c:v>
                  </c:pt>
                  <c:pt idx="3">
                    <c:v>ЧИП</c:v>
                  </c:pt>
                  <c:pt idx="4">
                    <c:v>ГИП</c:v>
                  </c:pt>
                  <c:pt idx="5">
                    <c:v>ЧИП</c:v>
                  </c:pt>
                </c:lvl>
                <c:lvl>
                  <c:pt idx="0">
                    <c:v>2019</c:v>
                  </c:pt>
                  <c:pt idx="2">
                    <c:v>2020</c:v>
                  </c:pt>
                  <c:pt idx="4">
                    <c:v>2021</c:v>
                  </c:pt>
                </c:lvl>
              </c:multiLvlStrCache>
            </c:multiLvlStrRef>
          </c:cat>
          <c:val>
            <c:numRef>
              <c:f>ГИСИП!$D$20:$I$20</c:f>
              <c:numCache>
                <c:formatCode>General</c:formatCode>
                <c:ptCount val="6"/>
                <c:pt idx="0">
                  <c:v>8</c:v>
                </c:pt>
                <c:pt idx="1">
                  <c:v>46</c:v>
                </c:pt>
                <c:pt idx="2">
                  <c:v>6</c:v>
                </c:pt>
                <c:pt idx="3">
                  <c:v>37</c:v>
                </c:pt>
                <c:pt idx="4" formatCode="0">
                  <c:v>7</c:v>
                </c:pt>
                <c:pt idx="5" formatCode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DE-49D8-823A-2BE804D1ACD9}"/>
            </c:ext>
          </c:extLst>
        </c:ser>
        <c:ser>
          <c:idx val="1"/>
          <c:order val="1"/>
          <c:tx>
            <c:strRef>
              <c:f>ГИСИП!$C$21</c:f>
              <c:strCache>
                <c:ptCount val="1"/>
                <c:pt idx="0">
                  <c:v>Гринфилд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ГИСИП!$D$18:$I$19</c:f>
              <c:multiLvlStrCache>
                <c:ptCount val="6"/>
                <c:lvl>
                  <c:pt idx="0">
                    <c:v>ГИП</c:v>
                  </c:pt>
                  <c:pt idx="1">
                    <c:v>ЧИП</c:v>
                  </c:pt>
                  <c:pt idx="2">
                    <c:v>ГИП</c:v>
                  </c:pt>
                  <c:pt idx="3">
                    <c:v>ЧИП</c:v>
                  </c:pt>
                  <c:pt idx="4">
                    <c:v>ГИП</c:v>
                  </c:pt>
                  <c:pt idx="5">
                    <c:v>ЧИП</c:v>
                  </c:pt>
                </c:lvl>
                <c:lvl>
                  <c:pt idx="0">
                    <c:v>2019</c:v>
                  </c:pt>
                  <c:pt idx="2">
                    <c:v>2020</c:v>
                  </c:pt>
                  <c:pt idx="4">
                    <c:v>2021</c:v>
                  </c:pt>
                </c:lvl>
              </c:multiLvlStrCache>
            </c:multiLvlStrRef>
          </c:cat>
          <c:val>
            <c:numRef>
              <c:f>ГИСИП!$D$21:$I$21</c:f>
              <c:numCache>
                <c:formatCode>General</c:formatCode>
                <c:ptCount val="6"/>
                <c:pt idx="0">
                  <c:v>90</c:v>
                </c:pt>
                <c:pt idx="1">
                  <c:v>43</c:v>
                </c:pt>
                <c:pt idx="2">
                  <c:v>93</c:v>
                </c:pt>
                <c:pt idx="3">
                  <c:v>49</c:v>
                </c:pt>
                <c:pt idx="4" formatCode="0">
                  <c:v>91</c:v>
                </c:pt>
                <c:pt idx="5" formatCode="0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DE-49D8-823A-2BE804D1ACD9}"/>
            </c:ext>
          </c:extLst>
        </c:ser>
        <c:ser>
          <c:idx val="2"/>
          <c:order val="2"/>
          <c:tx>
            <c:strRef>
              <c:f>ГИСИП!$C$22</c:f>
              <c:strCache>
                <c:ptCount val="1"/>
                <c:pt idx="0">
                  <c:v>Комплексный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ГИСИП!$D$18:$I$19</c:f>
              <c:multiLvlStrCache>
                <c:ptCount val="6"/>
                <c:lvl>
                  <c:pt idx="0">
                    <c:v>ГИП</c:v>
                  </c:pt>
                  <c:pt idx="1">
                    <c:v>ЧИП</c:v>
                  </c:pt>
                  <c:pt idx="2">
                    <c:v>ГИП</c:v>
                  </c:pt>
                  <c:pt idx="3">
                    <c:v>ЧИП</c:v>
                  </c:pt>
                  <c:pt idx="4">
                    <c:v>ГИП</c:v>
                  </c:pt>
                  <c:pt idx="5">
                    <c:v>ЧИП</c:v>
                  </c:pt>
                </c:lvl>
                <c:lvl>
                  <c:pt idx="0">
                    <c:v>2019</c:v>
                  </c:pt>
                  <c:pt idx="2">
                    <c:v>2020</c:v>
                  </c:pt>
                  <c:pt idx="4">
                    <c:v>2021</c:v>
                  </c:pt>
                </c:lvl>
              </c:multiLvlStrCache>
            </c:multiLvlStrRef>
          </c:cat>
          <c:val>
            <c:numRef>
              <c:f>ГИСИП!$D$22:$I$22</c:f>
              <c:numCache>
                <c:formatCode>General</c:formatCode>
                <c:ptCount val="6"/>
                <c:pt idx="0">
                  <c:v>1</c:v>
                </c:pt>
                <c:pt idx="1">
                  <c:v>11</c:v>
                </c:pt>
                <c:pt idx="2">
                  <c:v>1</c:v>
                </c:pt>
                <c:pt idx="3">
                  <c:v>14</c:v>
                </c:pt>
                <c:pt idx="4" formatCode="0">
                  <c:v>3</c:v>
                </c:pt>
                <c:pt idx="5" formatCode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DE-49D8-823A-2BE804D1AC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0475904"/>
        <c:axId val="110489984"/>
      </c:barChart>
      <c:catAx>
        <c:axId val="110475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0489984"/>
        <c:crosses val="autoZero"/>
        <c:auto val="1"/>
        <c:lblAlgn val="ctr"/>
        <c:lblOffset val="100"/>
        <c:noMultiLvlLbl val="0"/>
      </c:catAx>
      <c:valAx>
        <c:axId val="11048998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10475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165257657709911"/>
          <c:y val="0.77584974775350446"/>
          <c:w val="0.53107157185462317"/>
          <c:h val="6.613710729317821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ГИСИП!$D$68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ГИСИП!$C$69:$C$76</c:f>
              <c:strCache>
                <c:ptCount val="8"/>
                <c:pt idx="0">
                  <c:v>Центральный</c:v>
                </c:pt>
                <c:pt idx="1">
                  <c:v>Приволжский</c:v>
                </c:pt>
                <c:pt idx="2">
                  <c:v>Уральский</c:v>
                </c:pt>
                <c:pt idx="3">
                  <c:v>Северо-Западный</c:v>
                </c:pt>
                <c:pt idx="4">
                  <c:v>Сибирский</c:v>
                </c:pt>
                <c:pt idx="5">
                  <c:v>Южный</c:v>
                </c:pt>
                <c:pt idx="6">
                  <c:v>Северо-Кавказский</c:v>
                </c:pt>
                <c:pt idx="7">
                  <c:v>Дальневосточный</c:v>
                </c:pt>
              </c:strCache>
            </c:strRef>
          </c:cat>
          <c:val>
            <c:numRef>
              <c:f>ГИСИП!$D$69:$D$76</c:f>
              <c:numCache>
                <c:formatCode>General</c:formatCode>
                <c:ptCount val="8"/>
                <c:pt idx="0">
                  <c:v>61</c:v>
                </c:pt>
                <c:pt idx="1">
                  <c:v>47</c:v>
                </c:pt>
                <c:pt idx="2">
                  <c:v>12</c:v>
                </c:pt>
                <c:pt idx="3">
                  <c:v>10</c:v>
                </c:pt>
                <c:pt idx="4">
                  <c:v>10</c:v>
                </c:pt>
                <c:pt idx="5">
                  <c:v>4</c:v>
                </c:pt>
                <c:pt idx="6">
                  <c:v>6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87-470E-AD45-C67ED5B91C36}"/>
            </c:ext>
          </c:extLst>
        </c:ser>
        <c:ser>
          <c:idx val="1"/>
          <c:order val="1"/>
          <c:tx>
            <c:strRef>
              <c:f>ГИСИП!$E$68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ГИСИП!$C$69:$C$76</c:f>
              <c:strCache>
                <c:ptCount val="8"/>
                <c:pt idx="0">
                  <c:v>Центральный</c:v>
                </c:pt>
                <c:pt idx="1">
                  <c:v>Приволжский</c:v>
                </c:pt>
                <c:pt idx="2">
                  <c:v>Уральский</c:v>
                </c:pt>
                <c:pt idx="3">
                  <c:v>Северо-Западный</c:v>
                </c:pt>
                <c:pt idx="4">
                  <c:v>Сибирский</c:v>
                </c:pt>
                <c:pt idx="5">
                  <c:v>Южный</c:v>
                </c:pt>
                <c:pt idx="6">
                  <c:v>Северо-Кавказский</c:v>
                </c:pt>
                <c:pt idx="7">
                  <c:v>Дальневосточный</c:v>
                </c:pt>
              </c:strCache>
            </c:strRef>
          </c:cat>
          <c:val>
            <c:numRef>
              <c:f>ГИСИП!$E$69:$E$76</c:f>
              <c:numCache>
                <c:formatCode>General</c:formatCode>
                <c:ptCount val="8"/>
                <c:pt idx="0">
                  <c:v>66</c:v>
                </c:pt>
                <c:pt idx="1">
                  <c:v>52</c:v>
                </c:pt>
                <c:pt idx="2">
                  <c:v>18</c:v>
                </c:pt>
                <c:pt idx="3">
                  <c:v>12</c:v>
                </c:pt>
                <c:pt idx="4">
                  <c:v>11</c:v>
                </c:pt>
                <c:pt idx="5">
                  <c:v>6</c:v>
                </c:pt>
                <c:pt idx="6">
                  <c:v>7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87-470E-AD45-C67ED5B91C36}"/>
            </c:ext>
          </c:extLst>
        </c:ser>
        <c:ser>
          <c:idx val="2"/>
          <c:order val="2"/>
          <c:tx>
            <c:strRef>
              <c:f>ГИСИП!$F$68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ГИСИП!$C$69:$C$76</c:f>
              <c:strCache>
                <c:ptCount val="8"/>
                <c:pt idx="0">
                  <c:v>Центральный</c:v>
                </c:pt>
                <c:pt idx="1">
                  <c:v>Приволжский</c:v>
                </c:pt>
                <c:pt idx="2">
                  <c:v>Уральский</c:v>
                </c:pt>
                <c:pt idx="3">
                  <c:v>Северо-Западный</c:v>
                </c:pt>
                <c:pt idx="4">
                  <c:v>Сибирский</c:v>
                </c:pt>
                <c:pt idx="5">
                  <c:v>Южный</c:v>
                </c:pt>
                <c:pt idx="6">
                  <c:v>Северо-Кавказский</c:v>
                </c:pt>
                <c:pt idx="7">
                  <c:v>Дальневосточный</c:v>
                </c:pt>
              </c:strCache>
            </c:strRef>
          </c:cat>
          <c:val>
            <c:numRef>
              <c:f>ГИСИП!$F$69:$F$76</c:f>
              <c:numCache>
                <c:formatCode>General</c:formatCode>
                <c:ptCount val="8"/>
                <c:pt idx="0">
                  <c:v>78</c:v>
                </c:pt>
                <c:pt idx="1">
                  <c:v>50</c:v>
                </c:pt>
                <c:pt idx="2">
                  <c:v>19</c:v>
                </c:pt>
                <c:pt idx="3">
                  <c:v>21</c:v>
                </c:pt>
                <c:pt idx="4">
                  <c:v>12</c:v>
                </c:pt>
                <c:pt idx="5">
                  <c:v>9</c:v>
                </c:pt>
                <c:pt idx="6">
                  <c:v>9</c:v>
                </c:pt>
                <c:pt idx="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87-470E-AD45-C67ED5B9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0631936"/>
        <c:axId val="110646016"/>
      </c:barChart>
      <c:catAx>
        <c:axId val="1106319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10646016"/>
        <c:crosses val="autoZero"/>
        <c:auto val="1"/>
        <c:lblAlgn val="ctr"/>
        <c:lblOffset val="100"/>
        <c:noMultiLvlLbl val="0"/>
      </c:catAx>
      <c:valAx>
        <c:axId val="1106460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106319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6"/>
              <c:layout>
                <c:manualLayout>
                  <c:x val="4.2951000892366163E-2"/>
                  <c:y val="-1.50449604881949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3C-4C0B-9ADF-C9E83D96EC2C}"/>
                </c:ext>
              </c:extLst>
            </c:dLbl>
            <c:dLbl>
              <c:idx val="7"/>
              <c:layout>
                <c:manualLayout>
                  <c:x val="0.1026728945970805"/>
                  <c:y val="4.08717627419402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3C-4C0B-9ADF-C9E83D96EC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ГИСИП!$J$59:$J$66</c:f>
              <c:strCache>
                <c:ptCount val="8"/>
                <c:pt idx="0">
                  <c:v>Центральный</c:v>
                </c:pt>
                <c:pt idx="1">
                  <c:v>Приволжский</c:v>
                </c:pt>
                <c:pt idx="2">
                  <c:v>Уральский</c:v>
                </c:pt>
                <c:pt idx="3">
                  <c:v>Северо-Западный</c:v>
                </c:pt>
                <c:pt idx="4">
                  <c:v>Сибирский</c:v>
                </c:pt>
                <c:pt idx="5">
                  <c:v>Южный</c:v>
                </c:pt>
                <c:pt idx="6">
                  <c:v>Северо-Кавказский</c:v>
                </c:pt>
                <c:pt idx="7">
                  <c:v>Дальневосточный</c:v>
                </c:pt>
              </c:strCache>
            </c:strRef>
          </c:cat>
          <c:val>
            <c:numRef>
              <c:f>ГИСИП!$K$59:$K$66</c:f>
              <c:numCache>
                <c:formatCode>0.0</c:formatCode>
                <c:ptCount val="8"/>
                <c:pt idx="0">
                  <c:v>38.805970149253731</c:v>
                </c:pt>
                <c:pt idx="1">
                  <c:v>24.875621890547187</c:v>
                </c:pt>
                <c:pt idx="2">
                  <c:v>9.4527363184080357</c:v>
                </c:pt>
                <c:pt idx="3">
                  <c:v>10.447761194029848</c:v>
                </c:pt>
                <c:pt idx="4">
                  <c:v>5.9701492537313534</c:v>
                </c:pt>
                <c:pt idx="5">
                  <c:v>4.4776119402985071</c:v>
                </c:pt>
                <c:pt idx="6">
                  <c:v>4.4776119402985071</c:v>
                </c:pt>
                <c:pt idx="7">
                  <c:v>1.4925373134328357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3C-4C0B-9ADF-C9E83D96EC2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944881889763779E-2"/>
          <c:y val="2.5462962962962982E-2"/>
          <c:w val="0.89333945756780464"/>
          <c:h val="0.97453703703703709"/>
        </c:manualLayout>
      </c:layout>
      <c:pie3DChart>
        <c:varyColors val="1"/>
        <c:ser>
          <c:idx val="0"/>
          <c:order val="0"/>
          <c:dLbls>
            <c:dLbl>
              <c:idx val="1"/>
              <c:layout>
                <c:manualLayout>
                  <c:x val="-1.3888888888888944E-2"/>
                  <c:y val="-4.2194092827004424E-3"/>
                </c:manualLayout>
              </c:layout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00-41F2-BC0B-7D5F81D0DBF5}"/>
                </c:ext>
              </c:extLst>
            </c:dLbl>
            <c:dLbl>
              <c:idx val="5"/>
              <c:layout>
                <c:manualLayout>
                  <c:x val="-7.5000000000000011E-2"/>
                  <c:y val="-0.13502109704641349"/>
                </c:manualLayout>
              </c:layout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00-41F2-BC0B-7D5F81D0DBF5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ГИСИП!$K$42:$K$48</c:f>
              <c:strCache>
                <c:ptCount val="7"/>
                <c:pt idx="0">
                  <c:v>Вологодская область</c:v>
                </c:pt>
                <c:pt idx="1">
                  <c:v>Калининградская область</c:v>
                </c:pt>
                <c:pt idx="2">
                  <c:v>Республика Карелия</c:v>
                </c:pt>
                <c:pt idx="3">
                  <c:v>Ленинградская область</c:v>
                </c:pt>
                <c:pt idx="4">
                  <c:v>Новгородская область</c:v>
                </c:pt>
                <c:pt idx="5">
                  <c:v>Псковская область</c:v>
                </c:pt>
                <c:pt idx="6">
                  <c:v>Санкт-Петербург</c:v>
                </c:pt>
              </c:strCache>
            </c:strRef>
          </c:cat>
          <c:val>
            <c:numRef>
              <c:f>ГИСИП!$L$42:$L$48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12</c:v>
                </c:pt>
                <c:pt idx="4">
                  <c:v>1</c:v>
                </c:pt>
                <c:pt idx="5">
                  <c:v>1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00-41F2-BC0B-7D5F81D0D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Лист1!$B$10</c:f>
              <c:strCache>
                <c:ptCount val="1"/>
                <c:pt idx="0">
                  <c:v>Калининградская область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Лист1!$C$9:$H$9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Лист1!$C$10:$H$10</c:f>
              <c:numCache>
                <c:formatCode>General</c:formatCode>
                <c:ptCount val="6"/>
                <c:pt idx="0">
                  <c:v>43</c:v>
                </c:pt>
                <c:pt idx="1">
                  <c:v>44</c:v>
                </c:pt>
                <c:pt idx="2">
                  <c:v>35</c:v>
                </c:pt>
                <c:pt idx="3">
                  <c:v>37</c:v>
                </c:pt>
                <c:pt idx="4">
                  <c:v>32</c:v>
                </c:pt>
                <c:pt idx="5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2B4-4258-9C82-FFE3ECB7AEC4}"/>
            </c:ext>
          </c:extLst>
        </c:ser>
        <c:ser>
          <c:idx val="1"/>
          <c:order val="1"/>
          <c:tx>
            <c:strRef>
              <c:f>Лист1!$B$11</c:f>
              <c:strCache>
                <c:ptCount val="1"/>
                <c:pt idx="0">
                  <c:v>Вологодская область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Лист1!$C$9:$H$9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Лист1!$C$11:$H$11</c:f>
              <c:numCache>
                <c:formatCode>General</c:formatCode>
                <c:ptCount val="6"/>
                <c:pt idx="0">
                  <c:v>29</c:v>
                </c:pt>
                <c:pt idx="1">
                  <c:v>27</c:v>
                </c:pt>
                <c:pt idx="2">
                  <c:v>30</c:v>
                </c:pt>
                <c:pt idx="3">
                  <c:v>28</c:v>
                </c:pt>
                <c:pt idx="4">
                  <c:v>26</c:v>
                </c:pt>
                <c:pt idx="5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2B4-4258-9C82-FFE3ECB7AEC4}"/>
            </c:ext>
          </c:extLst>
        </c:ser>
        <c:ser>
          <c:idx val="2"/>
          <c:order val="2"/>
          <c:tx>
            <c:strRef>
              <c:f>Лист1!$B$12</c:f>
              <c:strCache>
                <c:ptCount val="1"/>
                <c:pt idx="0">
                  <c:v>Ленинградская область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Лист1!$C$9:$H$9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Лист1!$C$12:$H$12</c:f>
              <c:numCache>
                <c:formatCode>General</c:formatCode>
                <c:ptCount val="6"/>
                <c:pt idx="0">
                  <c:v>7</c:v>
                </c:pt>
                <c:pt idx="1">
                  <c:v>9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B4-4258-9C82-FFE3ECB7A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713856"/>
        <c:axId val="111219456"/>
      </c:lineChart>
      <c:catAx>
        <c:axId val="11071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1219456"/>
        <c:crosses val="autoZero"/>
        <c:auto val="1"/>
        <c:lblAlgn val="ctr"/>
        <c:lblOffset val="100"/>
        <c:noMultiLvlLbl val="0"/>
      </c:catAx>
      <c:valAx>
        <c:axId val="111219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Место региона по итогам года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0713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Лист1!$B$21</c:f>
              <c:strCache>
                <c:ptCount val="1"/>
                <c:pt idx="0">
                  <c:v>Калининградская область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5555555555555558E-3"/>
                  <c:y val="9.2592592592592712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77-478C-A6AF-AF5DC3873C42}"/>
                </c:ext>
              </c:extLst>
            </c:dLbl>
            <c:dLbl>
              <c:idx val="1"/>
              <c:layout>
                <c:manualLayout>
                  <c:x val="-5.5555555555555558E-3"/>
                  <c:y val="0.10648148148148159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77-478C-A6AF-AF5DC3873C42}"/>
                </c:ext>
              </c:extLst>
            </c:dLbl>
            <c:dLbl>
              <c:idx val="2"/>
              <c:layout>
                <c:manualLayout>
                  <c:x val="-8.3333333333333367E-3"/>
                  <c:y val="0.10648148148148157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77-478C-A6AF-AF5DC3873C42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Лист1!$C$20:$H$20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Лист1!$C$21:$H$21</c:f>
              <c:numCache>
                <c:formatCode>General</c:formatCode>
                <c:ptCount val="6"/>
                <c:pt idx="0">
                  <c:v>66</c:v>
                </c:pt>
                <c:pt idx="1">
                  <c:v>66</c:v>
                </c:pt>
                <c:pt idx="2">
                  <c:v>63</c:v>
                </c:pt>
                <c:pt idx="3">
                  <c:v>69</c:v>
                </c:pt>
                <c:pt idx="4">
                  <c:v>70</c:v>
                </c:pt>
                <c:pt idx="5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177-478C-A6AF-AF5DC3873C42}"/>
            </c:ext>
          </c:extLst>
        </c:ser>
        <c:ser>
          <c:idx val="1"/>
          <c:order val="1"/>
          <c:tx>
            <c:strRef>
              <c:f>Лист1!$B$22</c:f>
              <c:strCache>
                <c:ptCount val="1"/>
                <c:pt idx="0">
                  <c:v>Вологодская область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Лист1!$C$20:$H$20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Лист1!$C$22:$H$22</c:f>
              <c:numCache>
                <c:formatCode>General</c:formatCode>
                <c:ptCount val="6"/>
                <c:pt idx="0">
                  <c:v>19</c:v>
                </c:pt>
                <c:pt idx="1">
                  <c:v>16</c:v>
                </c:pt>
                <c:pt idx="2">
                  <c:v>26</c:v>
                </c:pt>
                <c:pt idx="3">
                  <c:v>24</c:v>
                </c:pt>
                <c:pt idx="4">
                  <c:v>19</c:v>
                </c:pt>
                <c:pt idx="5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177-478C-A6AF-AF5DC3873C42}"/>
            </c:ext>
          </c:extLst>
        </c:ser>
        <c:ser>
          <c:idx val="2"/>
          <c:order val="2"/>
          <c:tx>
            <c:strRef>
              <c:f>Лист1!$B$23</c:f>
              <c:strCache>
                <c:ptCount val="1"/>
                <c:pt idx="0">
                  <c:v>Ленинградская область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0.12037037037037039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77-478C-A6AF-AF5DC3873C42}"/>
                </c:ext>
              </c:extLst>
            </c:dLbl>
            <c:dLbl>
              <c:idx val="1"/>
              <c:layout>
                <c:manualLayout>
                  <c:x val="2.7777777777777822E-3"/>
                  <c:y val="-9.7222222222222224E-2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77-478C-A6AF-AF5DC3873C42}"/>
                </c:ext>
              </c:extLst>
            </c:dLbl>
            <c:dLbl>
              <c:idx val="2"/>
              <c:layout>
                <c:manualLayout>
                  <c:x val="8.3333333333333367E-3"/>
                  <c:y val="-0.1157407407407408"/>
                </c:manualLayout>
              </c:layout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77-478C-A6AF-AF5DC3873C42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Лист1!$C$20:$H$20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Лист1!$C$23:$H$23</c:f>
              <c:numCache>
                <c:formatCode>General</c:formatCode>
                <c:ptCount val="6"/>
                <c:pt idx="0">
                  <c:v>82</c:v>
                </c:pt>
                <c:pt idx="1">
                  <c:v>72</c:v>
                </c:pt>
                <c:pt idx="2">
                  <c:v>65</c:v>
                </c:pt>
                <c:pt idx="3">
                  <c:v>63</c:v>
                </c:pt>
                <c:pt idx="4">
                  <c:v>60</c:v>
                </c:pt>
                <c:pt idx="5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177-478C-A6AF-AF5DC3873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262720"/>
        <c:axId val="109650688"/>
      </c:lineChart>
      <c:catAx>
        <c:axId val="11126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650688"/>
        <c:crosses val="autoZero"/>
        <c:auto val="1"/>
        <c:lblAlgn val="ctr"/>
        <c:lblOffset val="100"/>
        <c:noMultiLvlLbl val="0"/>
      </c:catAx>
      <c:valAx>
        <c:axId val="109650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Место региона в рейтинге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1262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C9770-1052-4603-B8C7-473FB1EE9EE9}" type="doc">
      <dgm:prSet loTypeId="urn:microsoft.com/office/officeart/2005/8/layout/radial5" loCatId="relationship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0766CC5B-6FB5-4997-9E94-B9FF41D3FAAB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Национальные цели РФ на период до 2030 года*</a:t>
          </a:r>
        </a:p>
      </dgm:t>
    </dgm:pt>
    <dgm:pt modelId="{87829F87-59AC-4816-8E52-52208E413BE5}" type="parTrans" cxnId="{E734A29A-B0DE-4730-88A9-68DEB948105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F85FCEA-027D-4A0C-AF10-512A7027CAEA}" type="sibTrans" cxnId="{E734A29A-B0DE-4730-88A9-68DEB948105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80C623B-E0C6-496F-AF7C-1219F336AB6C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3. К</a:t>
          </a:r>
          <a:r>
            <a:rPr lang="ru-RU" sz="1400" b="0" i="0" dirty="0">
              <a:latin typeface="Times New Roman" pitchFamily="18" charset="0"/>
              <a:cs typeface="Times New Roman" pitchFamily="18" charset="0"/>
            </a:rPr>
            <a:t>омфортная и безопасная среда для жизни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8C595BC-814B-4ACD-8B89-B9CB108CCE0A}" type="parTrans" cxnId="{5D7CABA8-A192-4D3A-A55F-018594A91E5A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5DD23F1-F511-4C30-AA1A-F638B0BA29C7}" type="sibTrans" cxnId="{5D7CABA8-A192-4D3A-A55F-018594A91E5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AD660BC-B3D2-48A1-9AFC-FFFCDD4AC802}">
      <dgm:prSet phldrT="[Текст]" custT="1"/>
      <dgm:spPr>
        <a:solidFill>
          <a:srgbClr val="FFC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i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4. Достойный,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i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эффективный труд и успешное предпринимательство</a:t>
          </a:r>
        </a:p>
      </dgm:t>
    </dgm:pt>
    <dgm:pt modelId="{357BA568-23DF-4D78-8FEC-B0EFB50D41DC}" type="parTrans" cxnId="{BE9758CE-48C6-4B0F-8818-4710E8EFEBEA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0CA11B7-032F-4AD7-A114-8E232CCD9F06}" type="sibTrans" cxnId="{BE9758CE-48C6-4B0F-8818-4710E8EFEBE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46A957-7739-413D-8E16-B9E80CF4E90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5. Ц</a:t>
          </a:r>
          <a:r>
            <a:rPr lang="ru-RU" sz="1400" b="0" i="0" dirty="0">
              <a:latin typeface="Times New Roman" pitchFamily="18" charset="0"/>
              <a:cs typeface="Times New Roman" pitchFamily="18" charset="0"/>
            </a:rPr>
            <a:t>ифровая трансформация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61AFBDA-E603-4B50-A6CA-9D15C18CD473}" type="parTrans" cxnId="{5091DB99-14C1-4A9C-BB3B-69C602CF9BE8}">
      <dgm:prSet custT="1"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F655325-750A-4646-AEE0-22E4D9EA559C}" type="sibTrans" cxnId="{5091DB99-14C1-4A9C-BB3B-69C602CF9BE8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969E6AE-ADC9-44C9-81C3-29878417E669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1. С</a:t>
          </a:r>
          <a:r>
            <a:rPr lang="ru-RU" sz="1400" b="0" i="0" dirty="0">
              <a:latin typeface="Times New Roman" pitchFamily="18" charset="0"/>
              <a:cs typeface="Times New Roman" pitchFamily="18" charset="0"/>
            </a:rPr>
            <a:t>охранение населения, </a:t>
          </a:r>
        </a:p>
        <a:p>
          <a:r>
            <a:rPr lang="ru-RU" sz="1400" b="0" i="0" dirty="0">
              <a:latin typeface="Times New Roman" pitchFamily="18" charset="0"/>
              <a:cs typeface="Times New Roman" pitchFamily="18" charset="0"/>
            </a:rPr>
            <a:t>здоровье и благополучие людей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5459833-8959-4E26-A940-957D2662CD75}" type="parTrans" cxnId="{DCC1DB0F-5F99-488F-89C4-52371D0EB11B}">
      <dgm:prSet/>
      <dgm:spPr/>
      <dgm:t>
        <a:bodyPr/>
        <a:lstStyle/>
        <a:p>
          <a:endParaRPr lang="ru-RU"/>
        </a:p>
      </dgm:t>
    </dgm:pt>
    <dgm:pt modelId="{B784A0B7-2135-4A1E-B42E-4E68609D34D5}" type="sibTrans" cxnId="{DCC1DB0F-5F99-488F-89C4-52371D0EB11B}">
      <dgm:prSet/>
      <dgm:spPr/>
      <dgm:t>
        <a:bodyPr/>
        <a:lstStyle/>
        <a:p>
          <a:endParaRPr lang="ru-RU"/>
        </a:p>
      </dgm:t>
    </dgm:pt>
    <dgm:pt modelId="{C5C43649-7BDC-4B79-88CE-E4A12D0D424D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1400" b="0" i="0" dirty="0">
              <a:latin typeface="Times New Roman" pitchFamily="18" charset="0"/>
              <a:cs typeface="Times New Roman" pitchFamily="18" charset="0"/>
            </a:rPr>
            <a:t>Возможности для самореализации и развития талантов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5EE3F93-278B-497A-8CE0-E306709E67B8}" type="parTrans" cxnId="{2C0AED3E-56CE-4023-AE77-7A140B76DF48}">
      <dgm:prSet/>
      <dgm:spPr/>
      <dgm:t>
        <a:bodyPr/>
        <a:lstStyle/>
        <a:p>
          <a:endParaRPr lang="ru-RU"/>
        </a:p>
      </dgm:t>
    </dgm:pt>
    <dgm:pt modelId="{9A077893-A4F8-44B0-92E7-5F915653DC56}" type="sibTrans" cxnId="{2C0AED3E-56CE-4023-AE77-7A140B76DF48}">
      <dgm:prSet/>
      <dgm:spPr/>
      <dgm:t>
        <a:bodyPr/>
        <a:lstStyle/>
        <a:p>
          <a:endParaRPr lang="ru-RU"/>
        </a:p>
      </dgm:t>
    </dgm:pt>
    <dgm:pt modelId="{150DC709-9A19-48E4-9754-F26F4F880971}" type="pres">
      <dgm:prSet presAssocID="{E7BC9770-1052-4603-B8C7-473FB1EE9EE9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1DE68CB-CC99-4A20-AB02-1B308D47A149}" type="pres">
      <dgm:prSet presAssocID="{0766CC5B-6FB5-4997-9E94-B9FF41D3FAAB}" presName="centerShape" presStyleLbl="node0" presStyleIdx="0" presStyleCnt="1" custScaleX="134378" custScaleY="121000"/>
      <dgm:spPr/>
    </dgm:pt>
    <dgm:pt modelId="{CD95C7AA-5A6F-4CCD-B773-5D437605E3F0}" type="pres">
      <dgm:prSet presAssocID="{F8C595BC-814B-4ACD-8B89-B9CB108CCE0A}" presName="parTrans" presStyleLbl="sibTrans2D1" presStyleIdx="0" presStyleCnt="5"/>
      <dgm:spPr/>
    </dgm:pt>
    <dgm:pt modelId="{B2E8B3AD-298E-4A52-BB6C-1E5B6D8176F4}" type="pres">
      <dgm:prSet presAssocID="{F8C595BC-814B-4ACD-8B89-B9CB108CCE0A}" presName="connectorText" presStyleLbl="sibTrans2D1" presStyleIdx="0" presStyleCnt="5"/>
      <dgm:spPr/>
    </dgm:pt>
    <dgm:pt modelId="{5FA725B6-9F2B-4915-ACC3-A70595318560}" type="pres">
      <dgm:prSet presAssocID="{D80C623B-E0C6-496F-AF7C-1219F336AB6C}" presName="node" presStyleLbl="node1" presStyleIdx="0" presStyleCnt="5" custScaleX="149057" custScaleY="121000" custRadScaleRad="105409" custRadScaleInc="-1166">
        <dgm:presLayoutVars>
          <dgm:bulletEnabled val="1"/>
        </dgm:presLayoutVars>
      </dgm:prSet>
      <dgm:spPr/>
    </dgm:pt>
    <dgm:pt modelId="{278761C6-ECE8-49AD-BC78-EB6A6F30DD7C}" type="pres">
      <dgm:prSet presAssocID="{357BA568-23DF-4D78-8FEC-B0EFB50D41DC}" presName="parTrans" presStyleLbl="sibTrans2D1" presStyleIdx="1" presStyleCnt="5"/>
      <dgm:spPr/>
    </dgm:pt>
    <dgm:pt modelId="{1A07DF13-474F-49C9-80A0-2EA17DA16725}" type="pres">
      <dgm:prSet presAssocID="{357BA568-23DF-4D78-8FEC-B0EFB50D41DC}" presName="connectorText" presStyleLbl="sibTrans2D1" presStyleIdx="1" presStyleCnt="5"/>
      <dgm:spPr/>
    </dgm:pt>
    <dgm:pt modelId="{9032E03E-B394-4086-A78B-BAD4C5E89A7E}" type="pres">
      <dgm:prSet presAssocID="{9AD660BC-B3D2-48A1-9AFC-FFFCDD4AC802}" presName="node" presStyleLbl="node1" presStyleIdx="1" presStyleCnt="5" custScaleX="194690" custScaleY="133100" custRadScaleRad="126444" custRadScaleInc="-17571">
        <dgm:presLayoutVars>
          <dgm:bulletEnabled val="1"/>
        </dgm:presLayoutVars>
      </dgm:prSet>
      <dgm:spPr/>
    </dgm:pt>
    <dgm:pt modelId="{A03BF6AE-B5C9-4A18-B05B-A519AC2F1F9C}" type="pres">
      <dgm:prSet presAssocID="{C61AFBDA-E603-4B50-A6CA-9D15C18CD473}" presName="parTrans" presStyleLbl="sibTrans2D1" presStyleIdx="2" presStyleCnt="5"/>
      <dgm:spPr/>
    </dgm:pt>
    <dgm:pt modelId="{BBC3A1DE-A949-44FB-A8FE-AE5BBEBDBEBE}" type="pres">
      <dgm:prSet presAssocID="{C61AFBDA-E603-4B50-A6CA-9D15C18CD473}" presName="connectorText" presStyleLbl="sibTrans2D1" presStyleIdx="2" presStyleCnt="5"/>
      <dgm:spPr/>
    </dgm:pt>
    <dgm:pt modelId="{9CD76082-0EA0-4FA1-A189-668C0D31238F}" type="pres">
      <dgm:prSet presAssocID="{8A46A957-7739-413D-8E16-B9E80CF4E909}" presName="node" presStyleLbl="node1" presStyleIdx="2" presStyleCnt="5" custScaleX="139457" custScaleY="121000" custRadScaleRad="114041" custRadScaleInc="-18131">
        <dgm:presLayoutVars>
          <dgm:bulletEnabled val="1"/>
        </dgm:presLayoutVars>
      </dgm:prSet>
      <dgm:spPr/>
    </dgm:pt>
    <dgm:pt modelId="{F6B43BCB-8FED-468F-A211-139AA8198A0C}" type="pres">
      <dgm:prSet presAssocID="{15459833-8959-4E26-A940-957D2662CD75}" presName="parTrans" presStyleLbl="sibTrans2D1" presStyleIdx="3" presStyleCnt="5"/>
      <dgm:spPr/>
    </dgm:pt>
    <dgm:pt modelId="{87DD95C6-4578-4B30-9ABF-290FE29DD9B3}" type="pres">
      <dgm:prSet presAssocID="{15459833-8959-4E26-A940-957D2662CD75}" presName="connectorText" presStyleLbl="sibTrans2D1" presStyleIdx="3" presStyleCnt="5"/>
      <dgm:spPr/>
    </dgm:pt>
    <dgm:pt modelId="{2AB3D387-29AB-4E81-B4C6-BDAB41DCC824}" type="pres">
      <dgm:prSet presAssocID="{9969E6AE-ADC9-44C9-81C3-29878417E669}" presName="node" presStyleLbl="node1" presStyleIdx="3" presStyleCnt="5" custScaleX="150139" custScaleY="121000" custRadScaleRad="114343" custRadScaleInc="18589">
        <dgm:presLayoutVars>
          <dgm:bulletEnabled val="1"/>
        </dgm:presLayoutVars>
      </dgm:prSet>
      <dgm:spPr/>
    </dgm:pt>
    <dgm:pt modelId="{7A4A6A12-3E23-463F-8F5A-F07B09B80625}" type="pres">
      <dgm:prSet presAssocID="{D5EE3F93-278B-497A-8CE0-E306709E67B8}" presName="parTrans" presStyleLbl="sibTrans2D1" presStyleIdx="4" presStyleCnt="5"/>
      <dgm:spPr/>
    </dgm:pt>
    <dgm:pt modelId="{F3AC7D02-73C1-4957-8ECE-591365308A92}" type="pres">
      <dgm:prSet presAssocID="{D5EE3F93-278B-497A-8CE0-E306709E67B8}" presName="connectorText" presStyleLbl="sibTrans2D1" presStyleIdx="4" presStyleCnt="5"/>
      <dgm:spPr/>
    </dgm:pt>
    <dgm:pt modelId="{6D006B0B-AE92-4DEE-8EB1-4695F034712E}" type="pres">
      <dgm:prSet presAssocID="{C5C43649-7BDC-4B79-88CE-E4A12D0D424D}" presName="node" presStyleLbl="node1" presStyleIdx="4" presStyleCnt="5" custScaleX="157270" custScaleY="121000" custRadScaleRad="123505" custRadScaleInc="-683">
        <dgm:presLayoutVars>
          <dgm:bulletEnabled val="1"/>
        </dgm:presLayoutVars>
      </dgm:prSet>
      <dgm:spPr/>
    </dgm:pt>
  </dgm:ptLst>
  <dgm:cxnLst>
    <dgm:cxn modelId="{5860A502-6517-44B8-BBE4-F503EDC4A5D1}" type="presOf" srcId="{357BA568-23DF-4D78-8FEC-B0EFB50D41DC}" destId="{1A07DF13-474F-49C9-80A0-2EA17DA16725}" srcOrd="1" destOrd="0" presId="urn:microsoft.com/office/officeart/2005/8/layout/radial5"/>
    <dgm:cxn modelId="{DCC1DB0F-5F99-488F-89C4-52371D0EB11B}" srcId="{0766CC5B-6FB5-4997-9E94-B9FF41D3FAAB}" destId="{9969E6AE-ADC9-44C9-81C3-29878417E669}" srcOrd="3" destOrd="0" parTransId="{15459833-8959-4E26-A940-957D2662CD75}" sibTransId="{B784A0B7-2135-4A1E-B42E-4E68609D34D5}"/>
    <dgm:cxn modelId="{124A2C13-8E51-4667-B412-EFC273D1F1AA}" type="presOf" srcId="{9969E6AE-ADC9-44C9-81C3-29878417E669}" destId="{2AB3D387-29AB-4E81-B4C6-BDAB41DCC824}" srcOrd="0" destOrd="0" presId="urn:microsoft.com/office/officeart/2005/8/layout/radial5"/>
    <dgm:cxn modelId="{0998CA25-D26F-40E0-BF93-826B7CD25350}" type="presOf" srcId="{F8C595BC-814B-4ACD-8B89-B9CB108CCE0A}" destId="{B2E8B3AD-298E-4A52-BB6C-1E5B6D8176F4}" srcOrd="1" destOrd="0" presId="urn:microsoft.com/office/officeart/2005/8/layout/radial5"/>
    <dgm:cxn modelId="{2C0AED3E-56CE-4023-AE77-7A140B76DF48}" srcId="{0766CC5B-6FB5-4997-9E94-B9FF41D3FAAB}" destId="{C5C43649-7BDC-4B79-88CE-E4A12D0D424D}" srcOrd="4" destOrd="0" parTransId="{D5EE3F93-278B-497A-8CE0-E306709E67B8}" sibTransId="{9A077893-A4F8-44B0-92E7-5F915653DC56}"/>
    <dgm:cxn modelId="{695E793F-B5DD-4683-903C-1595E445BAF3}" type="presOf" srcId="{9AD660BC-B3D2-48A1-9AFC-FFFCDD4AC802}" destId="{9032E03E-B394-4086-A78B-BAD4C5E89A7E}" srcOrd="0" destOrd="0" presId="urn:microsoft.com/office/officeart/2005/8/layout/radial5"/>
    <dgm:cxn modelId="{64BEAC40-016C-41B1-A0AB-6CBD3317029C}" type="presOf" srcId="{C5C43649-7BDC-4B79-88CE-E4A12D0D424D}" destId="{6D006B0B-AE92-4DEE-8EB1-4695F034712E}" srcOrd="0" destOrd="0" presId="urn:microsoft.com/office/officeart/2005/8/layout/radial5"/>
    <dgm:cxn modelId="{53EB9F62-C6D6-4A7C-AA5B-41E82CC74AAC}" type="presOf" srcId="{D80C623B-E0C6-496F-AF7C-1219F336AB6C}" destId="{5FA725B6-9F2B-4915-ACC3-A70595318560}" srcOrd="0" destOrd="0" presId="urn:microsoft.com/office/officeart/2005/8/layout/radial5"/>
    <dgm:cxn modelId="{0BBA3B67-3E38-403A-A791-205351F172A6}" type="presOf" srcId="{15459833-8959-4E26-A940-957D2662CD75}" destId="{F6B43BCB-8FED-468F-A211-139AA8198A0C}" srcOrd="0" destOrd="0" presId="urn:microsoft.com/office/officeart/2005/8/layout/radial5"/>
    <dgm:cxn modelId="{529FD153-8A67-4A65-B014-7109D65F7D2B}" type="presOf" srcId="{E7BC9770-1052-4603-B8C7-473FB1EE9EE9}" destId="{150DC709-9A19-48E4-9754-F26F4F880971}" srcOrd="0" destOrd="0" presId="urn:microsoft.com/office/officeart/2005/8/layout/radial5"/>
    <dgm:cxn modelId="{87770680-D5D2-4515-A08D-85E7CC46911D}" type="presOf" srcId="{C61AFBDA-E603-4B50-A6CA-9D15C18CD473}" destId="{A03BF6AE-B5C9-4A18-B05B-A519AC2F1F9C}" srcOrd="0" destOrd="0" presId="urn:microsoft.com/office/officeart/2005/8/layout/radial5"/>
    <dgm:cxn modelId="{98AC2983-09BF-4EF4-875A-06D8DF7CFB42}" type="presOf" srcId="{D5EE3F93-278B-497A-8CE0-E306709E67B8}" destId="{F3AC7D02-73C1-4957-8ECE-591365308A92}" srcOrd="1" destOrd="0" presId="urn:microsoft.com/office/officeart/2005/8/layout/radial5"/>
    <dgm:cxn modelId="{973C058E-A850-4699-B2C2-F0A345E95679}" type="presOf" srcId="{F8C595BC-814B-4ACD-8B89-B9CB108CCE0A}" destId="{CD95C7AA-5A6F-4CCD-B773-5D437605E3F0}" srcOrd="0" destOrd="0" presId="urn:microsoft.com/office/officeart/2005/8/layout/radial5"/>
    <dgm:cxn modelId="{5091DB99-14C1-4A9C-BB3B-69C602CF9BE8}" srcId="{0766CC5B-6FB5-4997-9E94-B9FF41D3FAAB}" destId="{8A46A957-7739-413D-8E16-B9E80CF4E909}" srcOrd="2" destOrd="0" parTransId="{C61AFBDA-E603-4B50-A6CA-9D15C18CD473}" sibTransId="{5F655325-750A-4646-AEE0-22E4D9EA559C}"/>
    <dgm:cxn modelId="{E734A29A-B0DE-4730-88A9-68DEB9481058}" srcId="{E7BC9770-1052-4603-B8C7-473FB1EE9EE9}" destId="{0766CC5B-6FB5-4997-9E94-B9FF41D3FAAB}" srcOrd="0" destOrd="0" parTransId="{87829F87-59AC-4816-8E52-52208E413BE5}" sibTransId="{5F85FCEA-027D-4A0C-AF10-512A7027CAEA}"/>
    <dgm:cxn modelId="{8031459E-2718-4158-8FA9-B99721DACF57}" type="presOf" srcId="{0766CC5B-6FB5-4997-9E94-B9FF41D3FAAB}" destId="{01DE68CB-CC99-4A20-AB02-1B308D47A149}" srcOrd="0" destOrd="0" presId="urn:microsoft.com/office/officeart/2005/8/layout/radial5"/>
    <dgm:cxn modelId="{5D7CABA8-A192-4D3A-A55F-018594A91E5A}" srcId="{0766CC5B-6FB5-4997-9E94-B9FF41D3FAAB}" destId="{D80C623B-E0C6-496F-AF7C-1219F336AB6C}" srcOrd="0" destOrd="0" parTransId="{F8C595BC-814B-4ACD-8B89-B9CB108CCE0A}" sibTransId="{65DD23F1-F511-4C30-AA1A-F638B0BA29C7}"/>
    <dgm:cxn modelId="{210E99B1-042C-440A-940D-A3827A9E0136}" type="presOf" srcId="{D5EE3F93-278B-497A-8CE0-E306709E67B8}" destId="{7A4A6A12-3E23-463F-8F5A-F07B09B80625}" srcOrd="0" destOrd="0" presId="urn:microsoft.com/office/officeart/2005/8/layout/radial5"/>
    <dgm:cxn modelId="{A51905CC-C214-4A21-B4D5-35E9695B00F0}" type="presOf" srcId="{15459833-8959-4E26-A940-957D2662CD75}" destId="{87DD95C6-4578-4B30-9ABF-290FE29DD9B3}" srcOrd="1" destOrd="0" presId="urn:microsoft.com/office/officeart/2005/8/layout/radial5"/>
    <dgm:cxn modelId="{BE9758CE-48C6-4B0F-8818-4710E8EFEBEA}" srcId="{0766CC5B-6FB5-4997-9E94-B9FF41D3FAAB}" destId="{9AD660BC-B3D2-48A1-9AFC-FFFCDD4AC802}" srcOrd="1" destOrd="0" parTransId="{357BA568-23DF-4D78-8FEC-B0EFB50D41DC}" sibTransId="{80CA11B7-032F-4AD7-A114-8E232CCD9F06}"/>
    <dgm:cxn modelId="{9CD7CFCE-7436-4E87-8446-77B5354C270C}" type="presOf" srcId="{357BA568-23DF-4D78-8FEC-B0EFB50D41DC}" destId="{278761C6-ECE8-49AD-BC78-EB6A6F30DD7C}" srcOrd="0" destOrd="0" presId="urn:microsoft.com/office/officeart/2005/8/layout/radial5"/>
    <dgm:cxn modelId="{31531FEA-CC7C-4494-876F-7A8716146B92}" type="presOf" srcId="{C61AFBDA-E603-4B50-A6CA-9D15C18CD473}" destId="{BBC3A1DE-A949-44FB-A8FE-AE5BBEBDBEBE}" srcOrd="1" destOrd="0" presId="urn:microsoft.com/office/officeart/2005/8/layout/radial5"/>
    <dgm:cxn modelId="{98AC01F5-EA28-44D4-8E8B-2BD418D41A62}" type="presOf" srcId="{8A46A957-7739-413D-8E16-B9E80CF4E909}" destId="{9CD76082-0EA0-4FA1-A189-668C0D31238F}" srcOrd="0" destOrd="0" presId="urn:microsoft.com/office/officeart/2005/8/layout/radial5"/>
    <dgm:cxn modelId="{E92802A1-4E51-4E6B-AB5B-B7FF5CF638AE}" type="presParOf" srcId="{150DC709-9A19-48E4-9754-F26F4F880971}" destId="{01DE68CB-CC99-4A20-AB02-1B308D47A149}" srcOrd="0" destOrd="0" presId="urn:microsoft.com/office/officeart/2005/8/layout/radial5"/>
    <dgm:cxn modelId="{F7132140-7DF4-4E91-A5A3-C3377CA40429}" type="presParOf" srcId="{150DC709-9A19-48E4-9754-F26F4F880971}" destId="{CD95C7AA-5A6F-4CCD-B773-5D437605E3F0}" srcOrd="1" destOrd="0" presId="urn:microsoft.com/office/officeart/2005/8/layout/radial5"/>
    <dgm:cxn modelId="{3FAFEEFD-E174-46CB-BDDA-871F7E4BA7C4}" type="presParOf" srcId="{CD95C7AA-5A6F-4CCD-B773-5D437605E3F0}" destId="{B2E8B3AD-298E-4A52-BB6C-1E5B6D8176F4}" srcOrd="0" destOrd="0" presId="urn:microsoft.com/office/officeart/2005/8/layout/radial5"/>
    <dgm:cxn modelId="{7A74E0C8-A2B4-434B-AA40-3BA1FBC83593}" type="presParOf" srcId="{150DC709-9A19-48E4-9754-F26F4F880971}" destId="{5FA725B6-9F2B-4915-ACC3-A70595318560}" srcOrd="2" destOrd="0" presId="urn:microsoft.com/office/officeart/2005/8/layout/radial5"/>
    <dgm:cxn modelId="{49A68C1A-97BF-4696-94F5-043C99169B51}" type="presParOf" srcId="{150DC709-9A19-48E4-9754-F26F4F880971}" destId="{278761C6-ECE8-49AD-BC78-EB6A6F30DD7C}" srcOrd="3" destOrd="0" presId="urn:microsoft.com/office/officeart/2005/8/layout/radial5"/>
    <dgm:cxn modelId="{F692D41F-1A28-4355-B775-843540B34DCF}" type="presParOf" srcId="{278761C6-ECE8-49AD-BC78-EB6A6F30DD7C}" destId="{1A07DF13-474F-49C9-80A0-2EA17DA16725}" srcOrd="0" destOrd="0" presId="urn:microsoft.com/office/officeart/2005/8/layout/radial5"/>
    <dgm:cxn modelId="{C7AF9D1F-24FD-4D2A-A8ED-413EDDD82E5A}" type="presParOf" srcId="{150DC709-9A19-48E4-9754-F26F4F880971}" destId="{9032E03E-B394-4086-A78B-BAD4C5E89A7E}" srcOrd="4" destOrd="0" presId="urn:microsoft.com/office/officeart/2005/8/layout/radial5"/>
    <dgm:cxn modelId="{D51F9059-14D2-4985-BC8E-A24180A898CF}" type="presParOf" srcId="{150DC709-9A19-48E4-9754-F26F4F880971}" destId="{A03BF6AE-B5C9-4A18-B05B-A519AC2F1F9C}" srcOrd="5" destOrd="0" presId="urn:microsoft.com/office/officeart/2005/8/layout/radial5"/>
    <dgm:cxn modelId="{3F94488C-FB26-49B1-AE5B-FC73D500923C}" type="presParOf" srcId="{A03BF6AE-B5C9-4A18-B05B-A519AC2F1F9C}" destId="{BBC3A1DE-A949-44FB-A8FE-AE5BBEBDBEBE}" srcOrd="0" destOrd="0" presId="urn:microsoft.com/office/officeart/2005/8/layout/radial5"/>
    <dgm:cxn modelId="{7564FFC9-9F04-453D-AC54-4B57909B21B5}" type="presParOf" srcId="{150DC709-9A19-48E4-9754-F26F4F880971}" destId="{9CD76082-0EA0-4FA1-A189-668C0D31238F}" srcOrd="6" destOrd="0" presId="urn:microsoft.com/office/officeart/2005/8/layout/radial5"/>
    <dgm:cxn modelId="{9458E277-C708-4977-B67E-EFD6B4C12B06}" type="presParOf" srcId="{150DC709-9A19-48E4-9754-F26F4F880971}" destId="{F6B43BCB-8FED-468F-A211-139AA8198A0C}" srcOrd="7" destOrd="0" presId="urn:microsoft.com/office/officeart/2005/8/layout/radial5"/>
    <dgm:cxn modelId="{06CC2D36-0952-45A2-A0D8-FD9496D9B56D}" type="presParOf" srcId="{F6B43BCB-8FED-468F-A211-139AA8198A0C}" destId="{87DD95C6-4578-4B30-9ABF-290FE29DD9B3}" srcOrd="0" destOrd="0" presId="urn:microsoft.com/office/officeart/2005/8/layout/radial5"/>
    <dgm:cxn modelId="{60C1AF37-21F2-412F-A1D9-A2E9C92E5581}" type="presParOf" srcId="{150DC709-9A19-48E4-9754-F26F4F880971}" destId="{2AB3D387-29AB-4E81-B4C6-BDAB41DCC824}" srcOrd="8" destOrd="0" presId="urn:microsoft.com/office/officeart/2005/8/layout/radial5"/>
    <dgm:cxn modelId="{DEC128C5-509B-405A-A324-6AA70AD2704A}" type="presParOf" srcId="{150DC709-9A19-48E4-9754-F26F4F880971}" destId="{7A4A6A12-3E23-463F-8F5A-F07B09B80625}" srcOrd="9" destOrd="0" presId="urn:microsoft.com/office/officeart/2005/8/layout/radial5"/>
    <dgm:cxn modelId="{E3623797-0D47-4EE5-9CD1-720222CA945A}" type="presParOf" srcId="{7A4A6A12-3E23-463F-8F5A-F07B09B80625}" destId="{F3AC7D02-73C1-4957-8ECE-591365308A92}" srcOrd="0" destOrd="0" presId="urn:microsoft.com/office/officeart/2005/8/layout/radial5"/>
    <dgm:cxn modelId="{E957B33D-BECE-47A6-A7A3-9F8C52B506D5}" type="presParOf" srcId="{150DC709-9A19-48E4-9754-F26F4F880971}" destId="{6D006B0B-AE92-4DEE-8EB1-4695F034712E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77792-E5C1-4F83-83D5-C0D6FFD6DA0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0B4B8C-3D2E-4293-8A55-BA42E5BA634A}">
      <dgm:prSet phldrT="[Текст]" custT="1"/>
      <dgm:spPr/>
      <dgm:t>
        <a:bodyPr lIns="0"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Управляющая компания</a:t>
          </a:r>
        </a:p>
      </dgm:t>
    </dgm:pt>
    <dgm:pt modelId="{7E869C22-5017-4597-9F13-B4DBBEB1C329}" type="parTrans" cxnId="{10D80869-8EDC-49B7-B26A-E62ACF7451B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BFAB0E3-074B-4052-8123-92B4B0CE2202}" type="sibTrans" cxnId="{10D80869-8EDC-49B7-B26A-E62ACF7451B4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3B67219-51AD-4B03-9EBA-56F19B93A2DE}">
      <dgm:prSet phldrT="[Текст]" custT="1"/>
      <dgm:spPr/>
      <dgm:t>
        <a:bodyPr/>
        <a:lstStyle/>
        <a:p>
          <a:pPr algn="ctr"/>
          <a:r>
            <a:rPr lang="ru-RU" sz="1400" b="1" u="sng" dirty="0">
              <a:latin typeface="Times New Roman" pitchFamily="18" charset="0"/>
              <a:cs typeface="Times New Roman" pitchFamily="18" charset="0"/>
            </a:rPr>
            <a:t>Государственные парки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(Корпорация развития региона)</a:t>
          </a:r>
        </a:p>
      </dgm:t>
    </dgm:pt>
    <dgm:pt modelId="{9D564261-2F37-480B-93EF-C2ED8A1BE68C}" type="parTrans" cxnId="{0ECE74AB-5A17-48B8-BDC6-B09B5FE4AE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66D287C-A8C0-44A8-9788-8A344AD77ABC}" type="sibTrans" cxnId="{0ECE74AB-5A17-48B8-BDC6-B09B5FE4AE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39CD8F1-CEB3-4950-B54D-2A97EFA5AD9F}">
      <dgm:prSet phldrT="[Текст]" custT="1"/>
      <dgm:spPr/>
      <dgm:t>
        <a:bodyPr/>
        <a:lstStyle/>
        <a:p>
          <a:pPr algn="ctr"/>
          <a:r>
            <a:rPr lang="ru-RU" sz="1400" b="1" u="sng" dirty="0">
              <a:latin typeface="Times New Roman" pitchFamily="18" charset="0"/>
              <a:cs typeface="Times New Roman" pitchFamily="18" charset="0"/>
            </a:rPr>
            <a:t>Частные парки      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(«Якорный резидент»)</a:t>
          </a:r>
        </a:p>
      </dgm:t>
    </dgm:pt>
    <dgm:pt modelId="{A0DEFB0F-A95E-402D-830D-C92FCD93D83A}" type="parTrans" cxnId="{DB560666-9CF5-4670-9FA6-8760CF07410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CF1AC10-14E4-4C42-9985-AB36151D9CB9}" type="sibTrans" cxnId="{DB560666-9CF5-4670-9FA6-8760CF07410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89B445F-E369-46C4-9B81-63B1B2689D40}">
      <dgm:prSet phldrT="[Текст]" custT="1"/>
      <dgm:spPr/>
      <dgm:t>
        <a:bodyPr lIns="0" rIns="0"/>
        <a:lstStyle/>
        <a:p>
          <a:pPr>
            <a:spcAft>
              <a:spcPts val="0"/>
            </a:spcAft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Комплекс земельных участков,</a:t>
          </a:r>
        </a:p>
        <a:p>
          <a:pPr>
            <a:spcAft>
              <a:spcPts val="0"/>
            </a:spcAft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зданий и сооружений</a:t>
          </a:r>
        </a:p>
      </dgm:t>
    </dgm:pt>
    <dgm:pt modelId="{43AA5F86-A06A-4AA7-80F8-5CF12B3F9797}" type="parTrans" cxnId="{1A13ECC3-E679-4402-8BD7-3C9B14B0E89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95C94C70-6639-424B-840E-D0FDEFC09D04}" type="sibTrans" cxnId="{1A13ECC3-E679-4402-8BD7-3C9B14B0E896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FB4B32F-C730-4A19-8EBF-C533A7CE0E09}">
      <dgm:prSet phldrT="[Текст]" custT="1"/>
      <dgm:spPr/>
      <dgm:t>
        <a:bodyPr/>
        <a:lstStyle/>
        <a:p>
          <a:pPr algn="ctr"/>
          <a:r>
            <a:rPr lang="ru-RU" sz="1400" b="1" u="sng" dirty="0" err="1">
              <a:latin typeface="Times New Roman" pitchFamily="18" charset="0"/>
              <a:ea typeface="Calibri"/>
              <a:cs typeface="Times New Roman" pitchFamily="18" charset="0"/>
            </a:rPr>
            <a:t>Greenfield</a:t>
          </a:r>
          <a:r>
            <a:rPr lang="ru-RU" sz="1400" dirty="0">
              <a:latin typeface="Times New Roman" pitchFamily="18" charset="0"/>
              <a:ea typeface="Calibri"/>
              <a:cs typeface="Times New Roman" pitchFamily="18" charset="0"/>
            </a:rPr>
            <a:t>:                      Земельные участки                                        +                                            Здания, сооружения общего пользования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82E4FBB-B2D0-4CBF-A5CB-31AACC605D13}" type="parTrans" cxnId="{8BA3DA67-0348-4A20-B162-36E84B1AEA2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74429D0-5BE7-4861-91B7-910D3A3D4163}" type="sibTrans" cxnId="{8BA3DA67-0348-4A20-B162-36E84B1AEA2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8D839D4-A029-4A29-BD21-D0BDA2A0325A}">
      <dgm:prSet phldrT="[Текст]" custT="1"/>
      <dgm:spPr/>
      <dgm:t>
        <a:bodyPr/>
        <a:lstStyle/>
        <a:p>
          <a:pPr algn="ctr"/>
          <a:r>
            <a:rPr lang="ru-RU" sz="1400" b="1" u="sng" dirty="0" err="1">
              <a:latin typeface="Times New Roman" pitchFamily="18" charset="0"/>
              <a:cs typeface="Times New Roman" pitchFamily="18" charset="0"/>
            </a:rPr>
            <a:t>Brownfield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:                      </a:t>
          </a:r>
          <a:r>
            <a:rPr lang="ru-RU" sz="1400" dirty="0">
              <a:latin typeface="Times New Roman" pitchFamily="18" charset="0"/>
              <a:ea typeface="Calibri"/>
              <a:cs typeface="Times New Roman" pitchFamily="18" charset="0"/>
            </a:rPr>
            <a:t>Земельные участки                        +                     Производственные здания, цеха                            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+                                             Здания, сооружения общего пользования</a:t>
          </a:r>
        </a:p>
      </dgm:t>
    </dgm:pt>
    <dgm:pt modelId="{8A280F1F-A253-440D-A4AE-6BE6F1E93166}" type="parTrans" cxnId="{84AE9120-C34B-4154-B64B-CD2E4E28790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F6EBB21-3EED-4530-A6A3-653A7457BD4B}" type="sibTrans" cxnId="{84AE9120-C34B-4154-B64B-CD2E4E28790E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1472660F-9E44-4A74-BC93-7B5FD255D585}">
      <dgm:prSet phldrT="[Текст]"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Особый правовой режим</a:t>
          </a:r>
        </a:p>
      </dgm:t>
    </dgm:pt>
    <dgm:pt modelId="{8720E298-B2FC-4AD7-9605-764CBE448BA4}" type="parTrans" cxnId="{A363F6E5-71D5-4264-BC5D-4CE265C860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8BD33B5-3356-40E2-92C9-18F0697C3C7F}" type="sibTrans" cxnId="{A363F6E5-71D5-4264-BC5D-4CE265C860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2EED2AF-2D4D-4A89-877D-28EC187968A1}">
      <dgm:prSet phldrT="[Текст]" custT="1"/>
      <dgm:spPr/>
      <dgm:t>
        <a:bodyPr/>
        <a:lstStyle/>
        <a:p>
          <a:pPr algn="l"/>
          <a:r>
            <a:rPr lang="ru-RU" sz="1400" dirty="0">
              <a:latin typeface="Times New Roman" pitchFamily="18" charset="0"/>
              <a:cs typeface="Times New Roman" pitchFamily="18" charset="0"/>
            </a:rPr>
            <a:t>ОЭЗ</a:t>
          </a:r>
        </a:p>
      </dgm:t>
    </dgm:pt>
    <dgm:pt modelId="{F69FCBA5-F758-4E43-B27E-3A38C0D300EB}" type="parTrans" cxnId="{1304FF71-D996-43E2-8E11-C5BC613AA3E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F8B18F68-D01D-4293-A748-4B42E16E68FC}" type="sibTrans" cxnId="{1304FF71-D996-43E2-8E11-C5BC613AA3EB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8670BBD-FFFA-405D-8E01-351A76EF33F9}">
      <dgm:prSet phldrT="[Текст]" custT="1"/>
      <dgm:spPr/>
      <dgm:t>
        <a:bodyPr/>
        <a:lstStyle/>
        <a:p>
          <a:pPr algn="l"/>
          <a:r>
            <a:rPr lang="ru-RU" sz="1400" dirty="0">
              <a:latin typeface="Times New Roman" pitchFamily="18" charset="0"/>
              <a:cs typeface="Times New Roman" pitchFamily="18" charset="0"/>
            </a:rPr>
            <a:t>ТОСЭР</a:t>
          </a:r>
        </a:p>
      </dgm:t>
    </dgm:pt>
    <dgm:pt modelId="{72D0E475-5050-432B-8843-42F38C852232}" type="parTrans" cxnId="{7187E445-BF37-40E7-B081-26B47D9B71F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D9DC28E-D68A-49C1-BC9D-395334E6291C}" type="sibTrans" cxnId="{7187E445-BF37-40E7-B081-26B47D9B71F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63960B99-EE46-4FF3-83A9-182F80F1FD5C}">
      <dgm:prSet phldrT="[Текст]" custT="1"/>
      <dgm:spPr/>
      <dgm:t>
        <a:bodyPr/>
        <a:lstStyle/>
        <a:p>
          <a:pPr algn="l"/>
          <a:r>
            <a:rPr lang="ru-RU" sz="1400" dirty="0">
              <a:latin typeface="Times New Roman" pitchFamily="18" charset="0"/>
              <a:cs typeface="Times New Roman" pitchFamily="18" charset="0"/>
            </a:rPr>
            <a:t>Свободная таможенная зона</a:t>
          </a:r>
        </a:p>
      </dgm:t>
    </dgm:pt>
    <dgm:pt modelId="{740C9FFC-20A8-4AD0-83EA-C39139DCDCCF}" type="parTrans" cxnId="{D2A1FDCD-7BA6-44A8-BFB9-4EA0F28D724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D8BFB71-501B-4CCC-BA98-49F5FFC50E46}" type="sibTrans" cxnId="{D2A1FDCD-7BA6-44A8-BFB9-4EA0F28D724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24E4D904-093A-4EEA-AC65-15A84BD4C829}">
      <dgm:prSet phldrT="[Текст]" custT="1"/>
      <dgm:spPr/>
      <dgm:t>
        <a:bodyPr/>
        <a:lstStyle/>
        <a:p>
          <a:pPr algn="l"/>
          <a:r>
            <a:rPr lang="ru-RU" sz="1400" dirty="0">
              <a:latin typeface="Times New Roman" pitchFamily="18" charset="0"/>
              <a:cs typeface="Times New Roman" pitchFamily="18" charset="0"/>
            </a:rPr>
            <a:t>Налоговые льготы и преференции</a:t>
          </a:r>
        </a:p>
      </dgm:t>
    </dgm:pt>
    <dgm:pt modelId="{02116581-4395-4B0C-9D76-937E6F953A00}" type="parTrans" cxnId="{52C37BD0-89DF-4B98-B7A5-93D51366761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5810055B-4AFD-4AFD-9A0A-9F4468DAB68D}" type="sibTrans" cxnId="{52C37BD0-89DF-4B98-B7A5-93D513667615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D559E16C-64D7-4C95-9032-E6484D7DCC27}" type="pres">
      <dgm:prSet presAssocID="{8DE77792-E5C1-4F83-83D5-C0D6FFD6DA06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285B63F-B593-44A7-8CAE-48BB87B1D0D1}" type="pres">
      <dgm:prSet presAssocID="{8DE77792-E5C1-4F83-83D5-C0D6FFD6DA06}" presName="cycle" presStyleCnt="0"/>
      <dgm:spPr/>
    </dgm:pt>
    <dgm:pt modelId="{A13F6DD2-8EC6-45E1-9937-4707F31D396B}" type="pres">
      <dgm:prSet presAssocID="{8DE77792-E5C1-4F83-83D5-C0D6FFD6DA06}" presName="centerShape" presStyleCnt="0"/>
      <dgm:spPr/>
    </dgm:pt>
    <dgm:pt modelId="{8347D974-E17C-490F-9C5F-442202636046}" type="pres">
      <dgm:prSet presAssocID="{8DE77792-E5C1-4F83-83D5-C0D6FFD6DA06}" presName="connSite" presStyleLbl="node1" presStyleIdx="0" presStyleCnt="4"/>
      <dgm:spPr/>
    </dgm:pt>
    <dgm:pt modelId="{436302F0-6645-49B4-9FF2-FE6341B3D93E}" type="pres">
      <dgm:prSet presAssocID="{8DE77792-E5C1-4F83-83D5-C0D6FFD6DA06}" presName="visible" presStyleLbl="node1" presStyleIdx="0" presStyleCnt="4" custLinFactNeighborX="-1887" custLinFactNeighborY="-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FB2CFB1-874C-46ED-A29D-DF67F3CD346C}" type="pres">
      <dgm:prSet presAssocID="{7E869C22-5017-4597-9F13-B4DBBEB1C329}" presName="Name25" presStyleLbl="parChTrans1D1" presStyleIdx="0" presStyleCnt="3"/>
      <dgm:spPr/>
    </dgm:pt>
    <dgm:pt modelId="{C0D390E1-6A1B-496B-8FA2-E9BF8B2BB297}" type="pres">
      <dgm:prSet presAssocID="{750B4B8C-3D2E-4293-8A55-BA42E5BA634A}" presName="node" presStyleCnt="0"/>
      <dgm:spPr/>
    </dgm:pt>
    <dgm:pt modelId="{44015628-808D-4E43-B58F-1E9BF1091E78}" type="pres">
      <dgm:prSet presAssocID="{750B4B8C-3D2E-4293-8A55-BA42E5BA634A}" presName="parentNode" presStyleLbl="node1" presStyleIdx="1" presStyleCnt="4" custScaleX="116626" custLinFactNeighborX="4755" custLinFactNeighborY="-118">
        <dgm:presLayoutVars>
          <dgm:chMax val="1"/>
          <dgm:bulletEnabled val="1"/>
        </dgm:presLayoutVars>
      </dgm:prSet>
      <dgm:spPr/>
    </dgm:pt>
    <dgm:pt modelId="{D7E5496A-3658-4161-AC0D-A7D13043BA73}" type="pres">
      <dgm:prSet presAssocID="{750B4B8C-3D2E-4293-8A55-BA42E5BA634A}" presName="childNode" presStyleLbl="revTx" presStyleIdx="0" presStyleCnt="3">
        <dgm:presLayoutVars>
          <dgm:bulletEnabled val="1"/>
        </dgm:presLayoutVars>
      </dgm:prSet>
      <dgm:spPr/>
    </dgm:pt>
    <dgm:pt modelId="{48D858A6-C689-47EE-BCA6-A5C558386120}" type="pres">
      <dgm:prSet presAssocID="{43AA5F86-A06A-4AA7-80F8-5CF12B3F9797}" presName="Name25" presStyleLbl="parChTrans1D1" presStyleIdx="1" presStyleCnt="3"/>
      <dgm:spPr/>
    </dgm:pt>
    <dgm:pt modelId="{93952990-B988-4094-9D09-E6A716513FF0}" type="pres">
      <dgm:prSet presAssocID="{B89B445F-E369-46C4-9B81-63B1B2689D40}" presName="node" presStyleCnt="0"/>
      <dgm:spPr/>
    </dgm:pt>
    <dgm:pt modelId="{41423C26-0FB8-4398-BB39-C3BCB6C7F9B8}" type="pres">
      <dgm:prSet presAssocID="{B89B445F-E369-46C4-9B81-63B1B2689D40}" presName="parentNode" presStyleLbl="node1" presStyleIdx="2" presStyleCnt="4" custScaleX="114490">
        <dgm:presLayoutVars>
          <dgm:chMax val="1"/>
          <dgm:bulletEnabled val="1"/>
        </dgm:presLayoutVars>
      </dgm:prSet>
      <dgm:spPr/>
    </dgm:pt>
    <dgm:pt modelId="{18BC1EAA-42C5-4FD3-9CFA-4F97795AB094}" type="pres">
      <dgm:prSet presAssocID="{B89B445F-E369-46C4-9B81-63B1B2689D40}" presName="childNode" presStyleLbl="revTx" presStyleIdx="1" presStyleCnt="3">
        <dgm:presLayoutVars>
          <dgm:bulletEnabled val="1"/>
        </dgm:presLayoutVars>
      </dgm:prSet>
      <dgm:spPr/>
    </dgm:pt>
    <dgm:pt modelId="{D8E0B6A1-F220-45A9-B71B-9C5B2708830A}" type="pres">
      <dgm:prSet presAssocID="{8720E298-B2FC-4AD7-9605-764CBE448BA4}" presName="Name25" presStyleLbl="parChTrans1D1" presStyleIdx="2" presStyleCnt="3"/>
      <dgm:spPr/>
    </dgm:pt>
    <dgm:pt modelId="{07839D34-2579-4C88-817C-839C3D0B93EE}" type="pres">
      <dgm:prSet presAssocID="{1472660F-9E44-4A74-BC93-7B5FD255D585}" presName="node" presStyleCnt="0"/>
      <dgm:spPr/>
    </dgm:pt>
    <dgm:pt modelId="{8F64D5C8-B62A-43C8-A716-40FE71053A49}" type="pres">
      <dgm:prSet presAssocID="{1472660F-9E44-4A74-BC93-7B5FD255D585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CB7B9B5-48AB-4384-80F3-6CEB578AD9E4}" type="pres">
      <dgm:prSet presAssocID="{1472660F-9E44-4A74-BC93-7B5FD255D585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8CE71107-4D6B-4258-B6B8-5B63229B27BD}" type="presOf" srcId="{58670BBD-FFFA-405D-8E01-351A76EF33F9}" destId="{CCB7B9B5-48AB-4384-80F3-6CEB578AD9E4}" srcOrd="0" destOrd="1" presId="urn:microsoft.com/office/officeart/2005/8/layout/radial2"/>
    <dgm:cxn modelId="{84AE9120-C34B-4154-B64B-CD2E4E28790E}" srcId="{B89B445F-E369-46C4-9B81-63B1B2689D40}" destId="{38D839D4-A029-4A29-BD21-D0BDA2A0325A}" srcOrd="1" destOrd="0" parTransId="{8A280F1F-A253-440D-A4AE-6BE6F1E93166}" sibTransId="{5F6EBB21-3EED-4530-A6A3-653A7457BD4B}"/>
    <dgm:cxn modelId="{755E195C-FE26-49A7-8486-4F39BCAFF3FD}" type="presOf" srcId="{750B4B8C-3D2E-4293-8A55-BA42E5BA634A}" destId="{44015628-808D-4E43-B58F-1E9BF1091E78}" srcOrd="0" destOrd="0" presId="urn:microsoft.com/office/officeart/2005/8/layout/radial2"/>
    <dgm:cxn modelId="{C40D6E43-8EC9-464C-BED6-80EB59DBD2E2}" type="presOf" srcId="{23B67219-51AD-4B03-9EBA-56F19B93A2DE}" destId="{D7E5496A-3658-4161-AC0D-A7D13043BA73}" srcOrd="0" destOrd="0" presId="urn:microsoft.com/office/officeart/2005/8/layout/radial2"/>
    <dgm:cxn modelId="{7187E445-BF37-40E7-B081-26B47D9B71FA}" srcId="{1472660F-9E44-4A74-BC93-7B5FD255D585}" destId="{58670BBD-FFFA-405D-8E01-351A76EF33F9}" srcOrd="1" destOrd="0" parTransId="{72D0E475-5050-432B-8843-42F38C852232}" sibTransId="{3D9DC28E-D68A-49C1-BC9D-395334E6291C}"/>
    <dgm:cxn modelId="{DB560666-9CF5-4670-9FA6-8760CF07410E}" srcId="{750B4B8C-3D2E-4293-8A55-BA42E5BA634A}" destId="{239CD8F1-CEB3-4950-B54D-2A97EFA5AD9F}" srcOrd="1" destOrd="0" parTransId="{A0DEFB0F-A95E-402D-830D-C92FCD93D83A}" sibTransId="{3CF1AC10-14E4-4C42-9985-AB36151D9CB9}"/>
    <dgm:cxn modelId="{8BA3DA67-0348-4A20-B162-36E84B1AEA2B}" srcId="{B89B445F-E369-46C4-9B81-63B1B2689D40}" destId="{7FB4B32F-C730-4A19-8EBF-C533A7CE0E09}" srcOrd="0" destOrd="0" parTransId="{A82E4FBB-B2D0-4CBF-A5CB-31AACC605D13}" sibTransId="{674429D0-5BE7-4861-91B7-910D3A3D4163}"/>
    <dgm:cxn modelId="{5B529B68-1323-4650-8373-4D490E022791}" type="presOf" srcId="{7FB4B32F-C730-4A19-8EBF-C533A7CE0E09}" destId="{18BC1EAA-42C5-4FD3-9CFA-4F97795AB094}" srcOrd="0" destOrd="0" presId="urn:microsoft.com/office/officeart/2005/8/layout/radial2"/>
    <dgm:cxn modelId="{10D80869-8EDC-49B7-B26A-E62ACF7451B4}" srcId="{8DE77792-E5C1-4F83-83D5-C0D6FFD6DA06}" destId="{750B4B8C-3D2E-4293-8A55-BA42E5BA634A}" srcOrd="0" destOrd="0" parTransId="{7E869C22-5017-4597-9F13-B4DBBEB1C329}" sibTransId="{2BFAB0E3-074B-4052-8123-92B4B0CE2202}"/>
    <dgm:cxn modelId="{9CAC724A-9583-4628-BD06-0A1D130E9224}" type="presOf" srcId="{24E4D904-093A-4EEA-AC65-15A84BD4C829}" destId="{CCB7B9B5-48AB-4384-80F3-6CEB578AD9E4}" srcOrd="0" destOrd="3" presId="urn:microsoft.com/office/officeart/2005/8/layout/radial2"/>
    <dgm:cxn modelId="{1304FF71-D996-43E2-8E11-C5BC613AA3EB}" srcId="{1472660F-9E44-4A74-BC93-7B5FD255D585}" destId="{52EED2AF-2D4D-4A89-877D-28EC187968A1}" srcOrd="0" destOrd="0" parTransId="{F69FCBA5-F758-4E43-B27E-3A38C0D300EB}" sibTransId="{F8B18F68-D01D-4293-A748-4B42E16E68FC}"/>
    <dgm:cxn modelId="{7B007979-E868-4454-B251-922C567DC025}" type="presOf" srcId="{38D839D4-A029-4A29-BD21-D0BDA2A0325A}" destId="{18BC1EAA-42C5-4FD3-9CFA-4F97795AB094}" srcOrd="0" destOrd="1" presId="urn:microsoft.com/office/officeart/2005/8/layout/radial2"/>
    <dgm:cxn modelId="{10EB935A-2E2A-4E27-8A6D-9C0D74208BF6}" type="presOf" srcId="{63960B99-EE46-4FF3-83A9-182F80F1FD5C}" destId="{CCB7B9B5-48AB-4384-80F3-6CEB578AD9E4}" srcOrd="0" destOrd="2" presId="urn:microsoft.com/office/officeart/2005/8/layout/radial2"/>
    <dgm:cxn modelId="{D38EE480-7736-4971-83AB-CF769C7AC811}" type="presOf" srcId="{43AA5F86-A06A-4AA7-80F8-5CF12B3F9797}" destId="{48D858A6-C689-47EE-BCA6-A5C558386120}" srcOrd="0" destOrd="0" presId="urn:microsoft.com/office/officeart/2005/8/layout/radial2"/>
    <dgm:cxn modelId="{39500E8C-28F9-43CA-87FE-87D2A6F1D3F9}" type="presOf" srcId="{7E869C22-5017-4597-9F13-B4DBBEB1C329}" destId="{9FB2CFB1-874C-46ED-A29D-DF67F3CD346C}" srcOrd="0" destOrd="0" presId="urn:microsoft.com/office/officeart/2005/8/layout/radial2"/>
    <dgm:cxn modelId="{256A63A5-733B-437A-BE44-233BC7D425B0}" type="presOf" srcId="{8DE77792-E5C1-4F83-83D5-C0D6FFD6DA06}" destId="{D559E16C-64D7-4C95-9032-E6484D7DCC27}" srcOrd="0" destOrd="0" presId="urn:microsoft.com/office/officeart/2005/8/layout/radial2"/>
    <dgm:cxn modelId="{0ECE74AB-5A17-48B8-BDC6-B09B5FE4AEE1}" srcId="{750B4B8C-3D2E-4293-8A55-BA42E5BA634A}" destId="{23B67219-51AD-4B03-9EBA-56F19B93A2DE}" srcOrd="0" destOrd="0" parTransId="{9D564261-2F37-480B-93EF-C2ED8A1BE68C}" sibTransId="{166D287C-A8C0-44A8-9788-8A344AD77ABC}"/>
    <dgm:cxn modelId="{1A13ECC3-E679-4402-8BD7-3C9B14B0E896}" srcId="{8DE77792-E5C1-4F83-83D5-C0D6FFD6DA06}" destId="{B89B445F-E369-46C4-9B81-63B1B2689D40}" srcOrd="1" destOrd="0" parTransId="{43AA5F86-A06A-4AA7-80F8-5CF12B3F9797}" sibTransId="{95C94C70-6639-424B-840E-D0FDEFC09D04}"/>
    <dgm:cxn modelId="{30EA78C9-6A7B-4FF3-9780-7018130D6046}" type="presOf" srcId="{8720E298-B2FC-4AD7-9605-764CBE448BA4}" destId="{D8E0B6A1-F220-45A9-B71B-9C5B2708830A}" srcOrd="0" destOrd="0" presId="urn:microsoft.com/office/officeart/2005/8/layout/radial2"/>
    <dgm:cxn modelId="{90B9A8C9-BAE6-4E33-A027-8DE29F1BE379}" type="presOf" srcId="{52EED2AF-2D4D-4A89-877D-28EC187968A1}" destId="{CCB7B9B5-48AB-4384-80F3-6CEB578AD9E4}" srcOrd="0" destOrd="0" presId="urn:microsoft.com/office/officeart/2005/8/layout/radial2"/>
    <dgm:cxn modelId="{EFB3AECC-EE19-482F-8D3C-3A672AE32144}" type="presOf" srcId="{B89B445F-E369-46C4-9B81-63B1B2689D40}" destId="{41423C26-0FB8-4398-BB39-C3BCB6C7F9B8}" srcOrd="0" destOrd="0" presId="urn:microsoft.com/office/officeart/2005/8/layout/radial2"/>
    <dgm:cxn modelId="{D2A1FDCD-7BA6-44A8-BFB9-4EA0F28D7241}" srcId="{1472660F-9E44-4A74-BC93-7B5FD255D585}" destId="{63960B99-EE46-4FF3-83A9-182F80F1FD5C}" srcOrd="2" destOrd="0" parTransId="{740C9FFC-20A8-4AD0-83EA-C39139DCDCCF}" sibTransId="{2D8BFB71-501B-4CCC-BA98-49F5FFC50E46}"/>
    <dgm:cxn modelId="{52C37BD0-89DF-4B98-B7A5-93D513667615}" srcId="{1472660F-9E44-4A74-BC93-7B5FD255D585}" destId="{24E4D904-093A-4EEA-AC65-15A84BD4C829}" srcOrd="3" destOrd="0" parTransId="{02116581-4395-4B0C-9D76-937E6F953A00}" sibTransId="{5810055B-4AFD-4AFD-9A0A-9F4468DAB68D}"/>
    <dgm:cxn modelId="{918F73D7-47A5-4E67-95DA-40F6CFCB60A3}" type="presOf" srcId="{239CD8F1-CEB3-4950-B54D-2A97EFA5AD9F}" destId="{D7E5496A-3658-4161-AC0D-A7D13043BA73}" srcOrd="0" destOrd="1" presId="urn:microsoft.com/office/officeart/2005/8/layout/radial2"/>
    <dgm:cxn modelId="{A363F6E5-71D5-4264-BC5D-4CE265C860E1}" srcId="{8DE77792-E5C1-4F83-83D5-C0D6FFD6DA06}" destId="{1472660F-9E44-4A74-BC93-7B5FD255D585}" srcOrd="2" destOrd="0" parTransId="{8720E298-B2FC-4AD7-9605-764CBE448BA4}" sibTransId="{F8BD33B5-3356-40E2-92C9-18F0697C3C7F}"/>
    <dgm:cxn modelId="{43986EFF-2AB4-4B6F-9642-C2D9C6601275}" type="presOf" srcId="{1472660F-9E44-4A74-BC93-7B5FD255D585}" destId="{8F64D5C8-B62A-43C8-A716-40FE71053A49}" srcOrd="0" destOrd="0" presId="urn:microsoft.com/office/officeart/2005/8/layout/radial2"/>
    <dgm:cxn modelId="{67024B94-AE22-4F66-A2FE-FCA7FA569B7B}" type="presParOf" srcId="{D559E16C-64D7-4C95-9032-E6484D7DCC27}" destId="{9285B63F-B593-44A7-8CAE-48BB87B1D0D1}" srcOrd="0" destOrd="0" presId="urn:microsoft.com/office/officeart/2005/8/layout/radial2"/>
    <dgm:cxn modelId="{21F2F961-EBD3-4CF4-A110-9CA122668228}" type="presParOf" srcId="{9285B63F-B593-44A7-8CAE-48BB87B1D0D1}" destId="{A13F6DD2-8EC6-45E1-9937-4707F31D396B}" srcOrd="0" destOrd="0" presId="urn:microsoft.com/office/officeart/2005/8/layout/radial2"/>
    <dgm:cxn modelId="{A7CB858C-27D8-4767-9672-BA1DBEB47119}" type="presParOf" srcId="{A13F6DD2-8EC6-45E1-9937-4707F31D396B}" destId="{8347D974-E17C-490F-9C5F-442202636046}" srcOrd="0" destOrd="0" presId="urn:microsoft.com/office/officeart/2005/8/layout/radial2"/>
    <dgm:cxn modelId="{CEE54528-BF42-4084-87E1-5B1059662E80}" type="presParOf" srcId="{A13F6DD2-8EC6-45E1-9937-4707F31D396B}" destId="{436302F0-6645-49B4-9FF2-FE6341B3D93E}" srcOrd="1" destOrd="0" presId="urn:microsoft.com/office/officeart/2005/8/layout/radial2"/>
    <dgm:cxn modelId="{EE72C01D-ABC6-4E85-9407-616CB1928AAE}" type="presParOf" srcId="{9285B63F-B593-44A7-8CAE-48BB87B1D0D1}" destId="{9FB2CFB1-874C-46ED-A29D-DF67F3CD346C}" srcOrd="1" destOrd="0" presId="urn:microsoft.com/office/officeart/2005/8/layout/radial2"/>
    <dgm:cxn modelId="{3955E45F-296C-4C40-AC4E-D45C2DB7CE98}" type="presParOf" srcId="{9285B63F-B593-44A7-8CAE-48BB87B1D0D1}" destId="{C0D390E1-6A1B-496B-8FA2-E9BF8B2BB297}" srcOrd="2" destOrd="0" presId="urn:microsoft.com/office/officeart/2005/8/layout/radial2"/>
    <dgm:cxn modelId="{3558408F-BCA8-4F09-AFA2-C9977C876F2F}" type="presParOf" srcId="{C0D390E1-6A1B-496B-8FA2-E9BF8B2BB297}" destId="{44015628-808D-4E43-B58F-1E9BF1091E78}" srcOrd="0" destOrd="0" presId="urn:microsoft.com/office/officeart/2005/8/layout/radial2"/>
    <dgm:cxn modelId="{336209D1-D619-4509-816A-607FD4AF0F20}" type="presParOf" srcId="{C0D390E1-6A1B-496B-8FA2-E9BF8B2BB297}" destId="{D7E5496A-3658-4161-AC0D-A7D13043BA73}" srcOrd="1" destOrd="0" presId="urn:microsoft.com/office/officeart/2005/8/layout/radial2"/>
    <dgm:cxn modelId="{1081E705-A5C8-415E-BEFE-EBEAA5358A9F}" type="presParOf" srcId="{9285B63F-B593-44A7-8CAE-48BB87B1D0D1}" destId="{48D858A6-C689-47EE-BCA6-A5C558386120}" srcOrd="3" destOrd="0" presId="urn:microsoft.com/office/officeart/2005/8/layout/radial2"/>
    <dgm:cxn modelId="{E270B402-9220-4F7A-A65B-D3AC6D832AE2}" type="presParOf" srcId="{9285B63F-B593-44A7-8CAE-48BB87B1D0D1}" destId="{93952990-B988-4094-9D09-E6A716513FF0}" srcOrd="4" destOrd="0" presId="urn:microsoft.com/office/officeart/2005/8/layout/radial2"/>
    <dgm:cxn modelId="{3D537825-D8B5-42ED-8623-40105A9370DD}" type="presParOf" srcId="{93952990-B988-4094-9D09-E6A716513FF0}" destId="{41423C26-0FB8-4398-BB39-C3BCB6C7F9B8}" srcOrd="0" destOrd="0" presId="urn:microsoft.com/office/officeart/2005/8/layout/radial2"/>
    <dgm:cxn modelId="{08D4A745-3946-4572-B5A8-C948DA84D8E1}" type="presParOf" srcId="{93952990-B988-4094-9D09-E6A716513FF0}" destId="{18BC1EAA-42C5-4FD3-9CFA-4F97795AB094}" srcOrd="1" destOrd="0" presId="urn:microsoft.com/office/officeart/2005/8/layout/radial2"/>
    <dgm:cxn modelId="{92BD1BD7-35D9-4631-99BE-CAB46C0B19E4}" type="presParOf" srcId="{9285B63F-B593-44A7-8CAE-48BB87B1D0D1}" destId="{D8E0B6A1-F220-45A9-B71B-9C5B2708830A}" srcOrd="5" destOrd="0" presId="urn:microsoft.com/office/officeart/2005/8/layout/radial2"/>
    <dgm:cxn modelId="{6D2FD77A-8566-467F-81F3-4D558FBCF3E2}" type="presParOf" srcId="{9285B63F-B593-44A7-8CAE-48BB87B1D0D1}" destId="{07839D34-2579-4C88-817C-839C3D0B93EE}" srcOrd="6" destOrd="0" presId="urn:microsoft.com/office/officeart/2005/8/layout/radial2"/>
    <dgm:cxn modelId="{F81E323E-CC08-46DD-BFE4-D3E9C4867024}" type="presParOf" srcId="{07839D34-2579-4C88-817C-839C3D0B93EE}" destId="{8F64D5C8-B62A-43C8-A716-40FE71053A49}" srcOrd="0" destOrd="0" presId="urn:microsoft.com/office/officeart/2005/8/layout/radial2"/>
    <dgm:cxn modelId="{21ACAD48-49AD-4D3D-9460-B3E569843FEF}" type="presParOf" srcId="{07839D34-2579-4C88-817C-839C3D0B93EE}" destId="{CCB7B9B5-48AB-4384-80F3-6CEB578AD9E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E68CB-CC99-4A20-AB02-1B308D47A149}">
      <dsp:nvSpPr>
        <dsp:cNvPr id="0" name=""/>
        <dsp:cNvSpPr/>
      </dsp:nvSpPr>
      <dsp:spPr>
        <a:xfrm>
          <a:off x="2712455" y="1662147"/>
          <a:ext cx="1720069" cy="1548828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Национальные цели РФ на период до 2030 года*</a:t>
          </a:r>
        </a:p>
      </dsp:txBody>
      <dsp:txXfrm>
        <a:off x="2964353" y="1888968"/>
        <a:ext cx="1216273" cy="1095186"/>
      </dsp:txXfrm>
    </dsp:sp>
    <dsp:sp modelId="{CD95C7AA-5A6F-4CCD-B773-5D437605E3F0}">
      <dsp:nvSpPr>
        <dsp:cNvPr id="0" name=""/>
        <dsp:cNvSpPr/>
      </dsp:nvSpPr>
      <dsp:spPr>
        <a:xfrm rot="16173453">
          <a:off x="3500614" y="1325643"/>
          <a:ext cx="129955" cy="435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520258" y="1432176"/>
        <a:ext cx="90969" cy="261125"/>
      </dsp:txXfrm>
    </dsp:sp>
    <dsp:sp modelId="{5FA725B6-9F2B-4915-ACC3-A70595318560}">
      <dsp:nvSpPr>
        <dsp:cNvPr id="0" name=""/>
        <dsp:cNvSpPr/>
      </dsp:nvSpPr>
      <dsp:spPr>
        <a:xfrm>
          <a:off x="2604654" y="-131838"/>
          <a:ext cx="1907964" cy="1548828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3. К</a:t>
          </a:r>
          <a:r>
            <a:rPr lang="ru-RU" sz="1400" b="0" i="0" kern="1200" dirty="0">
              <a:latin typeface="Times New Roman" pitchFamily="18" charset="0"/>
              <a:cs typeface="Times New Roman" pitchFamily="18" charset="0"/>
            </a:rPr>
            <a:t>омфортная и безопасная среда для жизни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84069" y="94983"/>
        <a:ext cx="1349134" cy="1095186"/>
      </dsp:txXfrm>
    </dsp:sp>
    <dsp:sp modelId="{278761C6-ECE8-49AD-BC78-EB6A6F30DD7C}">
      <dsp:nvSpPr>
        <dsp:cNvPr id="0" name=""/>
        <dsp:cNvSpPr/>
      </dsp:nvSpPr>
      <dsp:spPr>
        <a:xfrm rot="20140466">
          <a:off x="4391399" y="1814713"/>
          <a:ext cx="150657" cy="435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7306"/>
            <a:satOff val="-1495"/>
            <a:lumOff val="59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4393405" y="1911063"/>
        <a:ext cx="105460" cy="261125"/>
      </dsp:txXfrm>
    </dsp:sp>
    <dsp:sp modelId="{9032E03E-B394-4086-A78B-BAD4C5E89A7E}">
      <dsp:nvSpPr>
        <dsp:cNvPr id="0" name=""/>
        <dsp:cNvSpPr/>
      </dsp:nvSpPr>
      <dsp:spPr>
        <a:xfrm>
          <a:off x="4393451" y="650309"/>
          <a:ext cx="2492077" cy="1703711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4. Достойный,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u="sng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эффективный труд и успешное предпринимательство</a:t>
          </a:r>
        </a:p>
      </dsp:txBody>
      <dsp:txXfrm>
        <a:off x="4758407" y="899812"/>
        <a:ext cx="1762165" cy="1204705"/>
      </dsp:txXfrm>
    </dsp:sp>
    <dsp:sp modelId="{A03BF6AE-B5C9-4A18-B05B-A519AC2F1F9C}">
      <dsp:nvSpPr>
        <dsp:cNvPr id="0" name=""/>
        <dsp:cNvSpPr/>
      </dsp:nvSpPr>
      <dsp:spPr>
        <a:xfrm rot="2783038">
          <a:off x="4158134" y="2936079"/>
          <a:ext cx="195289" cy="435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4167220" y="3001912"/>
        <a:ext cx="136702" cy="261125"/>
      </dsp:txXfrm>
    </dsp:sp>
    <dsp:sp modelId="{9CD76082-0EA0-4FA1-A189-668C0D31238F}">
      <dsp:nvSpPr>
        <dsp:cNvPr id="0" name=""/>
        <dsp:cNvSpPr/>
      </dsp:nvSpPr>
      <dsp:spPr>
        <a:xfrm>
          <a:off x="4062840" y="3113512"/>
          <a:ext cx="1785082" cy="1548828"/>
        </a:xfrm>
        <a:prstGeom prst="ellipse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5. Ц</a:t>
          </a:r>
          <a:r>
            <a:rPr lang="ru-RU" sz="1400" b="0" i="0" kern="1200" dirty="0">
              <a:latin typeface="Times New Roman" pitchFamily="18" charset="0"/>
              <a:cs typeface="Times New Roman" pitchFamily="18" charset="0"/>
            </a:rPr>
            <a:t>ифровая трансформация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24259" y="3340333"/>
        <a:ext cx="1262244" cy="1095186"/>
      </dsp:txXfrm>
    </dsp:sp>
    <dsp:sp modelId="{F6B43BCB-8FED-468F-A211-139AA8198A0C}">
      <dsp:nvSpPr>
        <dsp:cNvPr id="0" name=""/>
        <dsp:cNvSpPr/>
      </dsp:nvSpPr>
      <dsp:spPr>
        <a:xfrm rot="8026875">
          <a:off x="2800853" y="2927559"/>
          <a:ext cx="185114" cy="435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61919"/>
            <a:satOff val="-4486"/>
            <a:lumOff val="179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2847832" y="2994553"/>
        <a:ext cx="129580" cy="261125"/>
      </dsp:txXfrm>
    </dsp:sp>
    <dsp:sp modelId="{2AB3D387-29AB-4E81-B4C6-BDAB41DCC824}">
      <dsp:nvSpPr>
        <dsp:cNvPr id="0" name=""/>
        <dsp:cNvSpPr/>
      </dsp:nvSpPr>
      <dsp:spPr>
        <a:xfrm>
          <a:off x="1220685" y="3113512"/>
          <a:ext cx="1921814" cy="1548828"/>
        </a:xfrm>
        <a:prstGeom prst="ellipse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1. С</a:t>
          </a:r>
          <a:r>
            <a:rPr lang="ru-RU" sz="1400" b="0" i="0" kern="1200" dirty="0">
              <a:latin typeface="Times New Roman" pitchFamily="18" charset="0"/>
              <a:cs typeface="Times New Roman" pitchFamily="18" charset="0"/>
            </a:rPr>
            <a:t>охранение населения,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 dirty="0">
              <a:latin typeface="Times New Roman" pitchFamily="18" charset="0"/>
              <a:cs typeface="Times New Roman" pitchFamily="18" charset="0"/>
            </a:rPr>
            <a:t>здоровье и благополучие людей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02128" y="3340333"/>
        <a:ext cx="1358928" cy="1095186"/>
      </dsp:txXfrm>
    </dsp:sp>
    <dsp:sp modelId="{7A4A6A12-3E23-463F-8F5A-F07B09B80625}">
      <dsp:nvSpPr>
        <dsp:cNvPr id="0" name=""/>
        <dsp:cNvSpPr/>
      </dsp:nvSpPr>
      <dsp:spPr>
        <a:xfrm rot="11865247">
          <a:off x="2479358" y="1901966"/>
          <a:ext cx="206196" cy="4352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/>
        </a:p>
      </dsp:txBody>
      <dsp:txXfrm rot="10800000">
        <a:off x="2539744" y="1998438"/>
        <a:ext cx="144337" cy="261125"/>
      </dsp:txXfrm>
    </dsp:sp>
    <dsp:sp modelId="{6D006B0B-AE92-4DEE-8EB1-4695F034712E}">
      <dsp:nvSpPr>
        <dsp:cNvPr id="0" name=""/>
        <dsp:cNvSpPr/>
      </dsp:nvSpPr>
      <dsp:spPr>
        <a:xfrm>
          <a:off x="455804" y="986519"/>
          <a:ext cx="2013092" cy="1548828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2. </a:t>
          </a:r>
          <a:r>
            <a:rPr lang="ru-RU" sz="1400" b="0" i="0" kern="1200" dirty="0">
              <a:latin typeface="Times New Roman" pitchFamily="18" charset="0"/>
              <a:cs typeface="Times New Roman" pitchFamily="18" charset="0"/>
            </a:rPr>
            <a:t>Возможности для самореализации и развития талантов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0614" y="1213340"/>
        <a:ext cx="1423472" cy="1095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B6A1-F220-45A9-B71B-9C5B2708830A}">
      <dsp:nvSpPr>
        <dsp:cNvPr id="0" name=""/>
        <dsp:cNvSpPr/>
      </dsp:nvSpPr>
      <dsp:spPr>
        <a:xfrm rot="2563271">
          <a:off x="1695622" y="3219742"/>
          <a:ext cx="67981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79815" y="32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858A6-C689-47EE-BCA6-A5C558386120}">
      <dsp:nvSpPr>
        <dsp:cNvPr id="0" name=""/>
        <dsp:cNvSpPr/>
      </dsp:nvSpPr>
      <dsp:spPr>
        <a:xfrm>
          <a:off x="1785812" y="2288213"/>
          <a:ext cx="638632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38632" y="32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2CFB1-874C-46ED-A29D-DF67F3CD346C}">
      <dsp:nvSpPr>
        <dsp:cNvPr id="0" name=""/>
        <dsp:cNvSpPr/>
      </dsp:nvSpPr>
      <dsp:spPr>
        <a:xfrm rot="19069091">
          <a:off x="1700058" y="1378072"/>
          <a:ext cx="662237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662237" y="326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6302F0-6645-49B4-9FF2-FE6341B3D93E}">
      <dsp:nvSpPr>
        <dsp:cNvPr id="0" name=""/>
        <dsp:cNvSpPr/>
      </dsp:nvSpPr>
      <dsp:spPr>
        <a:xfrm>
          <a:off x="-57526" y="1235723"/>
          <a:ext cx="2168634" cy="21686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15628-808D-4E43-B58F-1E9BF1091E78}">
      <dsp:nvSpPr>
        <dsp:cNvPr id="0" name=""/>
        <dsp:cNvSpPr/>
      </dsp:nvSpPr>
      <dsp:spPr>
        <a:xfrm>
          <a:off x="2039285" y="65181"/>
          <a:ext cx="1517514" cy="1301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Управляющая компания</a:t>
          </a:r>
        </a:p>
      </dsp:txBody>
      <dsp:txXfrm>
        <a:off x="2261520" y="255734"/>
        <a:ext cx="1073044" cy="920074"/>
      </dsp:txXfrm>
    </dsp:sp>
    <dsp:sp modelId="{D7E5496A-3658-4161-AC0D-A7D13043BA73}">
      <dsp:nvSpPr>
        <dsp:cNvPr id="0" name=""/>
        <dsp:cNvSpPr/>
      </dsp:nvSpPr>
      <dsp:spPr>
        <a:xfrm>
          <a:off x="3416500" y="65181"/>
          <a:ext cx="2276272" cy="130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u="sng" kern="1200" dirty="0">
              <a:latin typeface="Times New Roman" pitchFamily="18" charset="0"/>
              <a:cs typeface="Times New Roman" pitchFamily="18" charset="0"/>
            </a:rPr>
            <a:t>Государственные парки 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(Корпорация развития региона)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u="sng" kern="1200" dirty="0">
              <a:latin typeface="Times New Roman" pitchFamily="18" charset="0"/>
              <a:cs typeface="Times New Roman" pitchFamily="18" charset="0"/>
            </a:rPr>
            <a:t>Частные парки       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(«Якорный резидент»)</a:t>
          </a:r>
        </a:p>
      </dsp:txBody>
      <dsp:txXfrm>
        <a:off x="3416500" y="65181"/>
        <a:ext cx="2276272" cy="1301180"/>
      </dsp:txXfrm>
    </dsp:sp>
    <dsp:sp modelId="{41423C26-0FB8-4398-BB39-C3BCB6C7F9B8}">
      <dsp:nvSpPr>
        <dsp:cNvPr id="0" name=""/>
        <dsp:cNvSpPr/>
      </dsp:nvSpPr>
      <dsp:spPr>
        <a:xfrm>
          <a:off x="2424445" y="1670230"/>
          <a:ext cx="1489721" cy="1301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Комплекс земельных участков,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зданий и сооружений</a:t>
          </a:r>
        </a:p>
      </dsp:txBody>
      <dsp:txXfrm>
        <a:off x="2642610" y="1860783"/>
        <a:ext cx="1053391" cy="920074"/>
      </dsp:txXfrm>
    </dsp:sp>
    <dsp:sp modelId="{18BC1EAA-42C5-4FD3-9CFA-4F97795AB094}">
      <dsp:nvSpPr>
        <dsp:cNvPr id="0" name=""/>
        <dsp:cNvSpPr/>
      </dsp:nvSpPr>
      <dsp:spPr>
        <a:xfrm>
          <a:off x="3808608" y="1670230"/>
          <a:ext cx="2234582" cy="130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u="sng" kern="1200" dirty="0" err="1">
              <a:latin typeface="Times New Roman" pitchFamily="18" charset="0"/>
              <a:ea typeface="Calibri"/>
              <a:cs typeface="Times New Roman" pitchFamily="18" charset="0"/>
            </a:rPr>
            <a:t>Greenfield</a:t>
          </a:r>
          <a:r>
            <a:rPr lang="ru-RU" sz="1400" kern="1200" dirty="0">
              <a:latin typeface="Times New Roman" pitchFamily="18" charset="0"/>
              <a:ea typeface="Calibri"/>
              <a:cs typeface="Times New Roman" pitchFamily="18" charset="0"/>
            </a:rPr>
            <a:t>:                      Земельные участки                                        +                                            Здания, сооружения общего пользования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u="sng" kern="1200" dirty="0" err="1">
              <a:latin typeface="Times New Roman" pitchFamily="18" charset="0"/>
              <a:cs typeface="Times New Roman" pitchFamily="18" charset="0"/>
            </a:rPr>
            <a:t>Brownfield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:                      </a:t>
          </a:r>
          <a:r>
            <a:rPr lang="ru-RU" sz="1400" kern="1200" dirty="0">
              <a:latin typeface="Times New Roman" pitchFamily="18" charset="0"/>
              <a:ea typeface="Calibri"/>
              <a:cs typeface="Times New Roman" pitchFamily="18" charset="0"/>
            </a:rPr>
            <a:t>Земельные участки                        +                     Производственные здания, цеха                             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+                                             Здания, сооружения общего пользования</a:t>
          </a:r>
        </a:p>
      </dsp:txBody>
      <dsp:txXfrm>
        <a:off x="3808608" y="1670230"/>
        <a:ext cx="2234582" cy="1301180"/>
      </dsp:txXfrm>
    </dsp:sp>
    <dsp:sp modelId="{8F64D5C8-B62A-43C8-A716-40FE71053A49}">
      <dsp:nvSpPr>
        <dsp:cNvPr id="0" name=""/>
        <dsp:cNvSpPr/>
      </dsp:nvSpPr>
      <dsp:spPr>
        <a:xfrm>
          <a:off x="2112623" y="3273744"/>
          <a:ext cx="1301180" cy="1301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Особый правовой режим</a:t>
          </a:r>
        </a:p>
      </dsp:txBody>
      <dsp:txXfrm>
        <a:off x="2303176" y="3464297"/>
        <a:ext cx="920074" cy="920074"/>
      </dsp:txXfrm>
    </dsp:sp>
    <dsp:sp modelId="{CCB7B9B5-48AB-4384-80F3-6CEB578AD9E4}">
      <dsp:nvSpPr>
        <dsp:cNvPr id="0" name=""/>
        <dsp:cNvSpPr/>
      </dsp:nvSpPr>
      <dsp:spPr>
        <a:xfrm>
          <a:off x="3543921" y="3273744"/>
          <a:ext cx="1951770" cy="130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ОЭЗ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ТОСЭР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Свободная таможенная зона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Налоговые льготы и преференции</a:t>
          </a:r>
        </a:p>
      </dsp:txBody>
      <dsp:txXfrm>
        <a:off x="3543921" y="3273744"/>
        <a:ext cx="1951770" cy="1301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0.26888</cdr:x>
      <cdr:y>0.82853</cdr:y>
    </cdr:from>
    <cdr:to>
      <cdr:x>0.78637</cdr:x>
      <cdr:y>0.98131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0651" y="2533253"/>
          <a:ext cx="2676525" cy="467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/>
          <a:r>
            <a:rPr lang="ru-RU" sz="1200" dirty="0">
              <a:latin typeface="Times New Roman" pitchFamily="18" charset="0"/>
              <a:cs typeface="Times New Roman" pitchFamily="18" charset="0"/>
            </a:rPr>
            <a:t>ГИП - государственный индустриальный парк</a:t>
          </a:r>
        </a:p>
        <a:p xmlns:a="http://schemas.openxmlformats.org/drawingml/2006/main">
          <a:pPr algn="l"/>
          <a:r>
            <a:rPr lang="ru-RU" sz="1200" dirty="0">
              <a:latin typeface="Times New Roman" pitchFamily="18" charset="0"/>
              <a:cs typeface="Times New Roman" pitchFamily="18" charset="0"/>
            </a:rPr>
            <a:t>ЧИП - частный индустриальный парк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21738-7425-164D-957B-9698CADC85E3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02BFE-E33A-744F-BF59-B7A28F9B6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07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A3F33-9C28-D44B-A794-6F257CE60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EF0F35-E17D-F24E-9AFD-212F3E8B9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4A01E6-06C5-044D-82C1-4DBD8B511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760A5A-817F-654E-A713-4017E497A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6591B2-C29C-1547-BAF9-B265036C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981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22DF05-CBDA-B94D-AB4C-E7FDB249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99719D-F6D2-5C4E-BEB3-4C31A42C1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90EB5D-E6E1-1F48-BBB0-76E3363510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A528EE-FABD-1442-BF1C-A7A1C17F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3FBC45-C23E-104B-92ED-DB62D64C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4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860EB4-AE4F-E54D-8397-9D519AC0C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0C701A-7FB4-D04D-B3D4-448DC7227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ABFAA-454D-BD48-86E6-8D72FB61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D82F5D-F87A-6344-9ADD-DCCD298C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94B02-0115-1F4B-8F6F-3E0D9008F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1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11FB4-CE34-D344-AF7C-B5A376C5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3CD30C-F2F5-F84D-AD49-C17D3C87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D1959-67BB-4A44-BE40-B24BC0B063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77555-EF33-7D4B-9C31-1B9E3882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C50A35-92BB-D848-8573-137C3922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2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87264-9A9B-DF41-9431-78F21FF8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586D80-20A7-DB4A-B0EE-51214BFCA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09225A-D793-C64D-A0B8-6903C9AF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FEDD31-C11C-BD4D-9EE0-E46F18A5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7FBA0-81ED-1A42-AD2A-06587A69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98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9985B-F7AD-784A-886E-6AD6D9F6A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4A5F14-AF5E-8F4B-ADBB-B44BF219C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9A8C17-B31A-3946-AE07-CDC251341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912973-A000-3D40-9021-C95ED46B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B3804-A3EA-D943-83E7-94A9A8D89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54DF02-F0BE-3A43-847B-1A4D59B8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0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6E5C9-1388-554F-BDB9-3AA8C015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32FE9-FECC-764F-B650-17D0045D4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3F601C-93A6-5946-BAC7-3BBC07637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E5BDD8-DBFC-2B4C-9858-DE3ABCD794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48D3504-CE09-3945-9ABC-2D7E628B7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B50DBD-6D37-454B-A639-26107ED7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9696363-C22F-4A49-95EA-6A62501D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782B7C-8F29-B640-9A48-564A043D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919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29E8A-0EC3-4342-906C-53C8E6F3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16A22-B21E-BE44-9A8F-0C91A95E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9BCCD3-61F8-4A4F-83C9-17FD9EA1C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C67B19-FDEA-8340-A047-0668CE6F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61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CD465B-11A4-DE42-8352-71C705FF62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2EAE20-4EFC-0E43-9982-F3669F5A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E25B3D-2F70-ED4A-9E0E-1A0A383B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644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015E2-8F17-2247-8008-EA5B6B15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541C7F-9955-9C47-AFA2-1848A7FD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3BA395-57D2-6C4D-8603-4D457B065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31B188-6489-C348-9777-9244882B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9BF3EA-9B7C-7446-9A2B-7EA478B2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7BD9E7-5E70-3D41-A8F0-F3A8721F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37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F68E9-BEE4-654F-BFD1-83618E00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F8B7D4-6E46-6C49-8A6D-DA5AA170F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9FD03D-DB3E-5C40-BB12-FE1F83F0EE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241FE6-41A6-844F-8AAE-6AB4FF2D2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DBBC32-C7A8-094C-9CD1-34BECD68FB89}" type="datetimeFigureOut">
              <a:rPr lang="ru-RU" smtClean="0"/>
              <a:pPr/>
              <a:t>08.12.2022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E059FD-351C-5C42-B606-3440FACB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AC8B62-BB5E-7640-9179-CF4AD062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C79FD-C8C5-F642-8BDD-103BE59DE4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4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68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ec.hse.ru/indev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6" y="2404670"/>
            <a:ext cx="9976492" cy="1978323"/>
          </a:xfrm>
        </p:spPr>
        <p:txBody>
          <a:bodyPr>
            <a:normAutofit fontScale="90000"/>
          </a:bodyPr>
          <a:lstStyle/>
          <a:p>
            <a:r>
              <a:rPr lang="ru-RU" dirty="0"/>
              <a:t>Направления устойчивого промышленного развития регионов на базе модели функционирования государственных индустриальных парков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Факультет мировой экономики и мировой политики НИУ ВШЭ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Департамент мировой </a:t>
            </a:r>
          </a:p>
          <a:p>
            <a:r>
              <a:rPr lang="ru-RU" dirty="0"/>
              <a:t>экономики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Москва</a:t>
            </a:r>
          </a:p>
          <a:p>
            <a:r>
              <a:rPr lang="ru-RU" dirty="0"/>
              <a:t>2022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8" y="4824914"/>
            <a:ext cx="5400542" cy="652860"/>
          </a:xfrm>
        </p:spPr>
        <p:txBody>
          <a:bodyPr>
            <a:noAutofit/>
          </a:bodyPr>
          <a:lstStyle/>
          <a:p>
            <a:r>
              <a:rPr lang="ru-RU" sz="1400" b="1" dirty="0"/>
              <a:t>Елена Юрьевна </a:t>
            </a:r>
            <a:r>
              <a:rPr lang="ru-RU" sz="1400" b="1" dirty="0" err="1"/>
              <a:t>Муковнина</a:t>
            </a:r>
            <a:r>
              <a:rPr lang="ru-RU" sz="1400" dirty="0"/>
              <a:t> – Стажер департамента мировой экономики факультета мировой экономики и мировой политики НИУ ВШЭ, ассистент Высшей школы бизнеса и предпринимательства Образовательного научного кластера «Институт управления и территориального развития» Балтийского федерального университета им И. Канта.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935576-0562-4F82-AA7E-F2E87B73B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8" t="6884" r="7127" b="4762"/>
          <a:stretch/>
        </p:blipFill>
        <p:spPr>
          <a:xfrm>
            <a:off x="10564130" y="276784"/>
            <a:ext cx="1379130" cy="1427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9A3A16-4A07-41A5-A162-39B9B3278DA5}"/>
              </a:ext>
            </a:extLst>
          </p:cNvPr>
          <p:cNvSpPr txBox="1"/>
          <p:nvPr/>
        </p:nvSpPr>
        <p:spPr>
          <a:xfrm>
            <a:off x="6708331" y="5164659"/>
            <a:ext cx="540054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Для цитирования: </a:t>
            </a:r>
            <a:r>
              <a:rPr lang="ru-RU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Муковнина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Е. </a:t>
            </a:r>
            <a:r>
              <a:rPr lang="ru-RU" sz="1400" dirty="0"/>
              <a:t>Направления устойчивого промышленного развития регионов на базе модели функционирования государственных индустриальных парков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. Доклад на VI научный семинар «Инновационное развитие экономики отдельных стран и регионов: международные сравнения» (департамент мировой экономики НИУ Высшая школа экономики) 5 декабря 2022 г. </a:t>
            </a:r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https://wec.hse.ru/indev/</a:t>
            </a:r>
            <a:r>
              <a:rPr 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54" y="1221981"/>
            <a:ext cx="11723809" cy="777025"/>
          </a:xfrm>
        </p:spPr>
        <p:txBody>
          <a:bodyPr>
            <a:normAutofit/>
          </a:bodyPr>
          <a:lstStyle/>
          <a:p>
            <a:r>
              <a:rPr lang="ru-RU" dirty="0"/>
              <a:t>Характеристика моделей функционирования государственных индустриальных парков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Департамент мировой </a:t>
            </a:r>
          </a:p>
          <a:p>
            <a:r>
              <a:rPr lang="ru-RU" dirty="0"/>
              <a:t>экономики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3" y="548720"/>
            <a:ext cx="2312626" cy="408109"/>
          </a:xfrm>
        </p:spPr>
        <p:txBody>
          <a:bodyPr/>
          <a:lstStyle/>
          <a:p>
            <a:r>
              <a:rPr lang="ru-RU" dirty="0"/>
              <a:t>Направления устойчивого промышленного развития регионов на базе модели функционирования государственных индустриальных парков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Характеристика моделей функционирования государственных индустриальных парков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-6413" y="1143769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-6413" y="1153294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265443" y="1153294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336749" y="1353318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-1587358" y="2011169"/>
            <a:ext cx="6940929" cy="3193564"/>
            <a:chOff x="2362" y="13249"/>
            <a:chExt cx="7200" cy="2849"/>
          </a:xfrm>
        </p:grpSpPr>
        <p:sp>
          <p:nvSpPr>
            <p:cNvPr id="2061" name="AutoShape 13"/>
            <p:cNvSpPr>
              <a:spLocks noChangeAspect="1" noChangeArrowheads="1" noTextEdit="1"/>
            </p:cNvSpPr>
            <p:nvPr/>
          </p:nvSpPr>
          <p:spPr bwMode="auto">
            <a:xfrm>
              <a:off x="2362" y="13249"/>
              <a:ext cx="7200" cy="284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4542" y="13249"/>
              <a:ext cx="3250" cy="2849"/>
              <a:chOff x="4542" y="13249"/>
              <a:chExt cx="2643" cy="2849"/>
            </a:xfrm>
          </p:grpSpPr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542" y="13249"/>
                <a:ext cx="2643" cy="28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Государственный индустриальный парк</a:t>
                </a:r>
                <a:endPara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9" name="Oval 11"/>
              <p:cNvSpPr>
                <a:spLocks noChangeArrowheads="1"/>
              </p:cNvSpPr>
              <p:nvPr/>
            </p:nvSpPr>
            <p:spPr bwMode="auto">
              <a:xfrm>
                <a:off x="5519" y="14419"/>
                <a:ext cx="806" cy="6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УК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8" name="Oval 10"/>
              <p:cNvSpPr>
                <a:spLocks noChangeArrowheads="1"/>
              </p:cNvSpPr>
              <p:nvPr/>
            </p:nvSpPr>
            <p:spPr bwMode="auto">
              <a:xfrm>
                <a:off x="4779" y="13524"/>
                <a:ext cx="807" cy="6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Р1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7" name="Oval 9"/>
              <p:cNvSpPr>
                <a:spLocks noChangeArrowheads="1"/>
              </p:cNvSpPr>
              <p:nvPr/>
            </p:nvSpPr>
            <p:spPr bwMode="auto">
              <a:xfrm>
                <a:off x="6273" y="13526"/>
                <a:ext cx="808" cy="6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Р2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6" name="Oval 8"/>
              <p:cNvSpPr>
                <a:spLocks noChangeArrowheads="1"/>
              </p:cNvSpPr>
              <p:nvPr/>
            </p:nvSpPr>
            <p:spPr bwMode="auto">
              <a:xfrm>
                <a:off x="4780" y="15333"/>
                <a:ext cx="805" cy="6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Р</a:t>
                </a: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5" name="Oval 7"/>
              <p:cNvSpPr>
                <a:spLocks noChangeArrowheads="1"/>
              </p:cNvSpPr>
              <p:nvPr/>
            </p:nvSpPr>
            <p:spPr bwMode="auto">
              <a:xfrm>
                <a:off x="6273" y="15337"/>
                <a:ext cx="808" cy="68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Р</a:t>
                </a: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Calibri" pitchFamily="34" charset="0"/>
                    <a:cs typeface="Times New Roman" pitchFamily="18" charset="0"/>
                  </a:rPr>
                  <a:t>…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54" name="AutoShape 6"/>
              <p:cNvSpPr>
                <a:spLocks noChangeArrowheads="1"/>
              </p:cNvSpPr>
              <p:nvPr/>
            </p:nvSpPr>
            <p:spPr bwMode="auto">
              <a:xfrm rot="-2186909">
                <a:off x="5374" y="14033"/>
                <a:ext cx="320" cy="519"/>
              </a:xfrm>
              <a:prstGeom prst="upDownArrow">
                <a:avLst>
                  <a:gd name="adj1" fmla="val 50000"/>
                  <a:gd name="adj2" fmla="val 3243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 rot="2586086">
                <a:off x="6135" y="14033"/>
                <a:ext cx="321" cy="519"/>
              </a:xfrm>
              <a:prstGeom prst="upDownArrow">
                <a:avLst>
                  <a:gd name="adj1" fmla="val 50000"/>
                  <a:gd name="adj2" fmla="val 3233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2" name="AutoShape 4"/>
              <p:cNvSpPr>
                <a:spLocks noChangeArrowheads="1"/>
              </p:cNvSpPr>
              <p:nvPr/>
            </p:nvSpPr>
            <p:spPr bwMode="auto">
              <a:xfrm rot="2586086">
                <a:off x="5265" y="14906"/>
                <a:ext cx="321" cy="519"/>
              </a:xfrm>
              <a:prstGeom prst="upDownArrow">
                <a:avLst>
                  <a:gd name="adj1" fmla="val 50000"/>
                  <a:gd name="adj2" fmla="val 3233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1" name="AutoShape 3"/>
              <p:cNvSpPr>
                <a:spLocks noChangeArrowheads="1"/>
              </p:cNvSpPr>
              <p:nvPr/>
            </p:nvSpPr>
            <p:spPr bwMode="auto">
              <a:xfrm rot="-2186909">
                <a:off x="6135" y="14961"/>
                <a:ext cx="321" cy="519"/>
              </a:xfrm>
              <a:prstGeom prst="upDownArrow">
                <a:avLst>
                  <a:gd name="adj1" fmla="val 50000"/>
                  <a:gd name="adj2" fmla="val 3233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-805924" y="5263297"/>
            <a:ext cx="1181093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(УК </a:t>
            </a: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управляющая компания, Р1, Р2, Р3</a:t>
            </a: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резиденты парка)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Group 22"/>
          <p:cNvGrpSpPr>
            <a:grpSpLocks noChangeAspect="1"/>
          </p:cNvGrpSpPr>
          <p:nvPr/>
        </p:nvGrpSpPr>
        <p:grpSpPr bwMode="auto">
          <a:xfrm>
            <a:off x="1672354" y="2011169"/>
            <a:ext cx="7366152" cy="3224761"/>
            <a:chOff x="2362" y="13249"/>
            <a:chExt cx="7200" cy="2849"/>
          </a:xfrm>
        </p:grpSpPr>
        <p:sp>
          <p:nvSpPr>
            <p:cNvPr id="2086" name="AutoShape 38"/>
            <p:cNvSpPr>
              <a:spLocks noChangeAspect="1" noChangeArrowheads="1" noTextEdit="1"/>
            </p:cNvSpPr>
            <p:nvPr/>
          </p:nvSpPr>
          <p:spPr bwMode="auto">
            <a:xfrm>
              <a:off x="2362" y="13249"/>
              <a:ext cx="7200" cy="284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" name="Group 23"/>
            <p:cNvGrpSpPr>
              <a:grpSpLocks/>
            </p:cNvGrpSpPr>
            <p:nvPr/>
          </p:nvGrpSpPr>
          <p:grpSpPr bwMode="auto">
            <a:xfrm>
              <a:off x="4542" y="13249"/>
              <a:ext cx="3250" cy="2849"/>
              <a:chOff x="4542" y="13249"/>
              <a:chExt cx="3250" cy="2849"/>
            </a:xfrm>
          </p:grpSpPr>
          <p:sp>
            <p:nvSpPr>
              <p:cNvPr id="2085" name="Rectangle 37"/>
              <p:cNvSpPr>
                <a:spLocks noChangeArrowheads="1"/>
              </p:cNvSpPr>
              <p:nvPr/>
            </p:nvSpPr>
            <p:spPr bwMode="auto">
              <a:xfrm>
                <a:off x="4542" y="13249"/>
                <a:ext cx="3250" cy="28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Государственный индустриальный парк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4" name="Oval 36"/>
              <p:cNvSpPr>
                <a:spLocks noChangeArrowheads="1"/>
              </p:cNvSpPr>
              <p:nvPr/>
            </p:nvSpPr>
            <p:spPr bwMode="auto">
              <a:xfrm>
                <a:off x="5743" y="14419"/>
                <a:ext cx="991" cy="685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УК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3" name="Oval 35"/>
              <p:cNvSpPr>
                <a:spLocks noChangeArrowheads="1"/>
              </p:cNvSpPr>
              <p:nvPr/>
            </p:nvSpPr>
            <p:spPr bwMode="auto">
              <a:xfrm>
                <a:off x="4834" y="13524"/>
                <a:ext cx="992" cy="6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Р1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2" name="Oval 34"/>
              <p:cNvSpPr>
                <a:spLocks noChangeArrowheads="1"/>
              </p:cNvSpPr>
              <p:nvPr/>
            </p:nvSpPr>
            <p:spPr bwMode="auto">
              <a:xfrm>
                <a:off x="6671" y="13526"/>
                <a:ext cx="993" cy="68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Р2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1" name="Oval 33"/>
              <p:cNvSpPr>
                <a:spLocks noChangeArrowheads="1"/>
              </p:cNvSpPr>
              <p:nvPr/>
            </p:nvSpPr>
            <p:spPr bwMode="auto">
              <a:xfrm>
                <a:off x="4835" y="15333"/>
                <a:ext cx="989" cy="68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Р</a:t>
                </a: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n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80" name="Oval 32"/>
              <p:cNvSpPr>
                <a:spLocks noChangeArrowheads="1"/>
              </p:cNvSpPr>
              <p:nvPr/>
            </p:nvSpPr>
            <p:spPr bwMode="auto">
              <a:xfrm>
                <a:off x="6671" y="15337"/>
                <a:ext cx="993" cy="68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Р</a:t>
                </a: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3</a:t>
                </a:r>
                <a:r>
                  <a:rPr kumimoji="0" lang="en-US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Calibri" pitchFamily="34" charset="0"/>
                    <a:cs typeface="Times New Roman" pitchFamily="18" charset="0"/>
                  </a:rPr>
                  <a:t>…</a:t>
                </a: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9" name="AutoShape 31"/>
              <p:cNvSpPr>
                <a:spLocks noChangeArrowheads="1"/>
              </p:cNvSpPr>
              <p:nvPr/>
            </p:nvSpPr>
            <p:spPr bwMode="auto">
              <a:xfrm rot="-2186909">
                <a:off x="5565" y="14033"/>
                <a:ext cx="393" cy="519"/>
              </a:xfrm>
              <a:prstGeom prst="upDownArrow">
                <a:avLst>
                  <a:gd name="adj1" fmla="val 50000"/>
                  <a:gd name="adj2" fmla="val 2641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AutoShape 30"/>
              <p:cNvSpPr>
                <a:spLocks noChangeArrowheads="1"/>
              </p:cNvSpPr>
              <p:nvPr/>
            </p:nvSpPr>
            <p:spPr bwMode="auto">
              <a:xfrm rot="2586086">
                <a:off x="6501" y="14033"/>
                <a:ext cx="394" cy="519"/>
              </a:xfrm>
              <a:prstGeom prst="upDownArrow">
                <a:avLst>
                  <a:gd name="adj1" fmla="val 50000"/>
                  <a:gd name="adj2" fmla="val 2634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 rot="2586086">
                <a:off x="5431" y="14906"/>
                <a:ext cx="395" cy="519"/>
              </a:xfrm>
              <a:prstGeom prst="upDownArrow">
                <a:avLst>
                  <a:gd name="adj1" fmla="val 50000"/>
                  <a:gd name="adj2" fmla="val 2627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 rot="-2186909">
                <a:off x="6501" y="14961"/>
                <a:ext cx="394" cy="519"/>
              </a:xfrm>
              <a:prstGeom prst="upDownArrow">
                <a:avLst>
                  <a:gd name="adj1" fmla="val 50000"/>
                  <a:gd name="adj2" fmla="val 26345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AutoShape 27"/>
              <p:cNvSpPr>
                <a:spLocks noChangeArrowheads="1"/>
              </p:cNvSpPr>
              <p:nvPr/>
            </p:nvSpPr>
            <p:spPr bwMode="auto">
              <a:xfrm>
                <a:off x="5824" y="13665"/>
                <a:ext cx="847" cy="368"/>
              </a:xfrm>
              <a:prstGeom prst="leftRightArrow">
                <a:avLst>
                  <a:gd name="adj1" fmla="val 50000"/>
                  <a:gd name="adj2" fmla="val 460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AutoShape 26"/>
              <p:cNvSpPr>
                <a:spLocks noChangeArrowheads="1"/>
              </p:cNvSpPr>
              <p:nvPr/>
            </p:nvSpPr>
            <p:spPr bwMode="auto">
              <a:xfrm>
                <a:off x="6986" y="14212"/>
                <a:ext cx="453" cy="1121"/>
              </a:xfrm>
              <a:prstGeom prst="upDownArrow">
                <a:avLst>
                  <a:gd name="adj1" fmla="val 50000"/>
                  <a:gd name="adj2" fmla="val 4949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3" name="AutoShape 25"/>
              <p:cNvSpPr>
                <a:spLocks noChangeArrowheads="1"/>
              </p:cNvSpPr>
              <p:nvPr/>
            </p:nvSpPr>
            <p:spPr bwMode="auto">
              <a:xfrm>
                <a:off x="5020" y="14212"/>
                <a:ext cx="411" cy="1121"/>
              </a:xfrm>
              <a:prstGeom prst="upDownArrow">
                <a:avLst>
                  <a:gd name="adj1" fmla="val 50000"/>
                  <a:gd name="adj2" fmla="val 5455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AutoShape 24"/>
              <p:cNvSpPr>
                <a:spLocks noChangeArrowheads="1"/>
              </p:cNvSpPr>
              <p:nvPr/>
            </p:nvSpPr>
            <p:spPr bwMode="auto">
              <a:xfrm>
                <a:off x="5824" y="15543"/>
                <a:ext cx="847" cy="342"/>
              </a:xfrm>
              <a:prstGeom prst="leftRightArrow">
                <a:avLst>
                  <a:gd name="adj1" fmla="val 50000"/>
                  <a:gd name="adj2" fmla="val 4953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Group 47"/>
          <p:cNvGrpSpPr>
            <a:grpSpLocks noChangeAspect="1"/>
          </p:cNvGrpSpPr>
          <p:nvPr/>
        </p:nvGrpSpPr>
        <p:grpSpPr bwMode="auto">
          <a:xfrm>
            <a:off x="6010596" y="1840413"/>
            <a:ext cx="6181404" cy="3684494"/>
            <a:chOff x="2362" y="13084"/>
            <a:chExt cx="7200" cy="4124"/>
          </a:xfrm>
        </p:grpSpPr>
        <p:sp>
          <p:nvSpPr>
            <p:cNvPr id="2124" name="AutoShape 76"/>
            <p:cNvSpPr>
              <a:spLocks noChangeAspect="1" noChangeArrowheads="1" noTextEdit="1"/>
            </p:cNvSpPr>
            <p:nvPr/>
          </p:nvSpPr>
          <p:spPr bwMode="auto">
            <a:xfrm>
              <a:off x="2362" y="13084"/>
              <a:ext cx="7200" cy="412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4018" y="13084"/>
              <a:ext cx="5357" cy="4124"/>
              <a:chOff x="4018" y="13084"/>
              <a:chExt cx="5357" cy="4124"/>
            </a:xfrm>
          </p:grpSpPr>
          <p:sp>
            <p:nvSpPr>
              <p:cNvPr id="2123" name="Rectangle 75"/>
              <p:cNvSpPr>
                <a:spLocks noChangeArrowheads="1"/>
              </p:cNvSpPr>
              <p:nvPr/>
            </p:nvSpPr>
            <p:spPr bwMode="auto">
              <a:xfrm>
                <a:off x="4018" y="13084"/>
                <a:ext cx="3060" cy="41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Государственный индустриальный парк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" name="Group 68"/>
              <p:cNvGrpSpPr>
                <a:grpSpLocks/>
              </p:cNvGrpSpPr>
              <p:nvPr/>
            </p:nvGrpSpPr>
            <p:grpSpPr bwMode="auto">
              <a:xfrm>
                <a:off x="4105" y="13364"/>
                <a:ext cx="2906" cy="1259"/>
                <a:chOff x="4105" y="13364"/>
                <a:chExt cx="2906" cy="1259"/>
              </a:xfrm>
            </p:grpSpPr>
            <p:sp>
              <p:nvSpPr>
                <p:cNvPr id="2122" name="Oval 74"/>
                <p:cNvSpPr>
                  <a:spLocks noChangeArrowheads="1"/>
                </p:cNvSpPr>
                <p:nvPr/>
              </p:nvSpPr>
              <p:spPr bwMode="auto">
                <a:xfrm>
                  <a:off x="4105" y="13364"/>
                  <a:ext cx="2906" cy="125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ru-RU" sz="1100" dirty="0">
                      <a:latin typeface="Times New Roman" pitchFamily="18" charset="0"/>
                      <a:cs typeface="Times New Roman" pitchFamily="18" charset="0"/>
                    </a:rPr>
                    <a:t>Отраслевая цепь поставок</a:t>
                  </a:r>
                  <a:endPara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21" name="Oval 73"/>
                <p:cNvSpPr>
                  <a:spLocks noChangeAspect="1" noChangeArrowheads="1"/>
                </p:cNvSpPr>
                <p:nvPr/>
              </p:nvSpPr>
              <p:spPr bwMode="auto">
                <a:xfrm>
                  <a:off x="4337" y="13839"/>
                  <a:ext cx="530" cy="53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36000" tIns="45720" rIns="3600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Р1</a:t>
                  </a:r>
                  <a:endParaRPr kumimoji="0" lang="ru-RU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20" name="Oval 72"/>
                <p:cNvSpPr>
                  <a:spLocks noChangeAspect="1" noChangeArrowheads="1"/>
                </p:cNvSpPr>
                <p:nvPr/>
              </p:nvSpPr>
              <p:spPr bwMode="auto">
                <a:xfrm>
                  <a:off x="5121" y="13839"/>
                  <a:ext cx="530" cy="53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Р2</a:t>
                  </a:r>
                  <a:r>
                    <a:rPr kumimoji="0" lang="ru-RU" sz="11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Calibri" pitchFamily="34" charset="0"/>
                      <a:cs typeface="Times New Roman" pitchFamily="18" charset="0"/>
                    </a:rPr>
                    <a:t>…</a:t>
                  </a:r>
                  <a:endParaRPr kumimoji="0" lang="ru-RU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19" name="Oval 71"/>
                <p:cNvSpPr>
                  <a:spLocks noChangeAspect="1" noChangeArrowheads="1"/>
                </p:cNvSpPr>
                <p:nvPr/>
              </p:nvSpPr>
              <p:spPr bwMode="auto">
                <a:xfrm>
                  <a:off x="5883" y="13839"/>
                  <a:ext cx="530" cy="53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36000" tIns="45720" rIns="3600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Р</a:t>
                  </a:r>
                  <a:r>
                    <a:rPr kumimoji="0" lang="en-US" sz="11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n</a:t>
                  </a:r>
                  <a:endParaRPr kumimoji="0" lang="en-US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18" name="AutoShape 70"/>
                <p:cNvSpPr>
                  <a:spLocks noChangeShapeType="1"/>
                </p:cNvSpPr>
                <p:nvPr/>
              </p:nvSpPr>
              <p:spPr bwMode="auto">
                <a:xfrm>
                  <a:off x="4867" y="14104"/>
                  <a:ext cx="254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17" name="AutoShape 69"/>
                <p:cNvSpPr>
                  <a:spLocks noChangeShapeType="1"/>
                </p:cNvSpPr>
                <p:nvPr/>
              </p:nvSpPr>
              <p:spPr bwMode="auto">
                <a:xfrm>
                  <a:off x="5651" y="14104"/>
                  <a:ext cx="232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115" name="Oval 67"/>
              <p:cNvSpPr>
                <a:spLocks noChangeAspect="1" noChangeArrowheads="1"/>
              </p:cNvSpPr>
              <p:nvPr/>
            </p:nvSpPr>
            <p:spPr bwMode="auto">
              <a:xfrm>
                <a:off x="4337" y="15231"/>
                <a:ext cx="881" cy="87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УК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3" name="Group 60"/>
              <p:cNvGrpSpPr>
                <a:grpSpLocks/>
              </p:cNvGrpSpPr>
              <p:nvPr/>
            </p:nvGrpSpPr>
            <p:grpSpPr bwMode="auto">
              <a:xfrm rot="5400000">
                <a:off x="5019" y="15217"/>
                <a:ext cx="2723" cy="1259"/>
                <a:chOff x="3891" y="13365"/>
                <a:chExt cx="2722" cy="1259"/>
              </a:xfrm>
            </p:grpSpPr>
            <p:sp>
              <p:nvSpPr>
                <p:cNvPr id="2114" name="Oval 66"/>
                <p:cNvSpPr>
                  <a:spLocks noChangeArrowheads="1"/>
                </p:cNvSpPr>
                <p:nvPr/>
              </p:nvSpPr>
              <p:spPr bwMode="auto">
                <a:xfrm>
                  <a:off x="3891" y="13365"/>
                  <a:ext cx="2722" cy="1259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36000" tIns="45720" rIns="3600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Отраслевая цепь</a:t>
                  </a:r>
                  <a:r>
                    <a:rPr kumimoji="0" lang="ru-RU" sz="1100" b="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kumimoji="0" lang="ru-RU" sz="11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поставок</a:t>
                  </a:r>
                  <a:endParaRPr kumimoji="0" lang="ru-RU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13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4337" y="13839"/>
                  <a:ext cx="530" cy="53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36000" tIns="45720" rIns="3600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Р1</a:t>
                  </a:r>
                  <a:endParaRPr kumimoji="0" lang="ru-RU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12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5121" y="13839"/>
                  <a:ext cx="530" cy="53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0" tIns="45720" rIns="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Р2</a:t>
                  </a:r>
                  <a:r>
                    <a:rPr kumimoji="0" lang="ru-RU" sz="11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ea typeface="Calibri" pitchFamily="34" charset="0"/>
                      <a:cs typeface="Times New Roman" pitchFamily="18" charset="0"/>
                    </a:rPr>
                    <a:t>…</a:t>
                  </a:r>
                  <a:endParaRPr kumimoji="0" lang="ru-RU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11" name="Oval 63"/>
                <p:cNvSpPr>
                  <a:spLocks noChangeAspect="1" noChangeArrowheads="1"/>
                </p:cNvSpPr>
                <p:nvPr/>
              </p:nvSpPr>
              <p:spPr bwMode="auto">
                <a:xfrm>
                  <a:off x="5883" y="13839"/>
                  <a:ext cx="530" cy="53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36000" tIns="0" rIns="36000" bIns="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Р</a:t>
                  </a:r>
                  <a:r>
                    <a:rPr kumimoji="0" lang="en-US" sz="11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n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10" name="AutoShape 62"/>
                <p:cNvSpPr>
                  <a:spLocks noChangeShapeType="1"/>
                </p:cNvSpPr>
                <p:nvPr/>
              </p:nvSpPr>
              <p:spPr bwMode="auto">
                <a:xfrm>
                  <a:off x="4867" y="14104"/>
                  <a:ext cx="254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109" name="AutoShape 61"/>
                <p:cNvSpPr>
                  <a:spLocks noChangeShapeType="1"/>
                </p:cNvSpPr>
                <p:nvPr/>
              </p:nvSpPr>
              <p:spPr bwMode="auto">
                <a:xfrm>
                  <a:off x="5651" y="14104"/>
                  <a:ext cx="232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107" name="AutoShape 59"/>
              <p:cNvSpPr>
                <a:spLocks noChangeArrowheads="1"/>
              </p:cNvSpPr>
              <p:nvPr/>
            </p:nvSpPr>
            <p:spPr bwMode="auto">
              <a:xfrm rot="3227665">
                <a:off x="5919" y="14495"/>
                <a:ext cx="399" cy="300"/>
              </a:xfrm>
              <a:prstGeom prst="leftRightArrow">
                <a:avLst>
                  <a:gd name="adj1" fmla="val 50000"/>
                  <a:gd name="adj2" fmla="val 266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AutoShape 58"/>
              <p:cNvSpPr>
                <a:spLocks noChangeArrowheads="1"/>
              </p:cNvSpPr>
              <p:nvPr/>
            </p:nvSpPr>
            <p:spPr bwMode="auto">
              <a:xfrm rot="1605951">
                <a:off x="4713" y="14623"/>
                <a:ext cx="254" cy="608"/>
              </a:xfrm>
              <a:prstGeom prst="upDownArrow">
                <a:avLst>
                  <a:gd name="adj1" fmla="val 50000"/>
                  <a:gd name="adj2" fmla="val 4787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AutoShape 57"/>
              <p:cNvSpPr>
                <a:spLocks noChangeArrowheads="1"/>
              </p:cNvSpPr>
              <p:nvPr/>
            </p:nvSpPr>
            <p:spPr bwMode="auto">
              <a:xfrm>
                <a:off x="5218" y="15407"/>
                <a:ext cx="533" cy="310"/>
              </a:xfrm>
              <a:prstGeom prst="leftRightArrow">
                <a:avLst>
                  <a:gd name="adj1" fmla="val 50000"/>
                  <a:gd name="adj2" fmla="val 343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4" name="Oval 56"/>
              <p:cNvSpPr>
                <a:spLocks noChangeArrowheads="1"/>
              </p:cNvSpPr>
              <p:nvPr/>
            </p:nvSpPr>
            <p:spPr bwMode="auto">
              <a:xfrm>
                <a:off x="7483" y="13212"/>
                <a:ext cx="1892" cy="9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18000" tIns="45720" rIns="18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Промышленные предприятия  </a:t>
                </a:r>
                <a:endParaRPr kumimoji="0" lang="ru-RU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региона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3" name="Oval 55"/>
              <p:cNvSpPr>
                <a:spLocks noChangeArrowheads="1"/>
              </p:cNvSpPr>
              <p:nvPr/>
            </p:nvSpPr>
            <p:spPr bwMode="auto">
              <a:xfrm>
                <a:off x="7549" y="14735"/>
                <a:ext cx="1826" cy="72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18000" tIns="45720" rIns="18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Государственные ИП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2" name="Oval 54"/>
              <p:cNvSpPr>
                <a:spLocks noChangeArrowheads="1"/>
              </p:cNvSpPr>
              <p:nvPr/>
            </p:nvSpPr>
            <p:spPr bwMode="auto">
              <a:xfrm>
                <a:off x="7549" y="16004"/>
                <a:ext cx="1826" cy="728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18000" tIns="45720" rIns="1800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Частные ИП</a:t>
                </a:r>
                <a:endParaRPr kumimoji="0" lang="ru-RU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01" name="AutoShape 53"/>
              <p:cNvSpPr>
                <a:spLocks noChangeArrowheads="1"/>
              </p:cNvSpPr>
              <p:nvPr/>
            </p:nvSpPr>
            <p:spPr bwMode="auto">
              <a:xfrm>
                <a:off x="7078" y="13643"/>
                <a:ext cx="471" cy="276"/>
              </a:xfrm>
              <a:prstGeom prst="leftRightArrow">
                <a:avLst>
                  <a:gd name="adj1" fmla="val 50000"/>
                  <a:gd name="adj2" fmla="val 3413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0" name="AutoShape 52"/>
              <p:cNvSpPr>
                <a:spLocks noChangeArrowheads="1"/>
              </p:cNvSpPr>
              <p:nvPr/>
            </p:nvSpPr>
            <p:spPr bwMode="auto">
              <a:xfrm>
                <a:off x="7078" y="14932"/>
                <a:ext cx="471" cy="276"/>
              </a:xfrm>
              <a:prstGeom prst="leftRightArrow">
                <a:avLst>
                  <a:gd name="adj1" fmla="val 50000"/>
                  <a:gd name="adj2" fmla="val 3413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9" name="AutoShape 51"/>
              <p:cNvSpPr>
                <a:spLocks noChangeArrowheads="1"/>
              </p:cNvSpPr>
              <p:nvPr/>
            </p:nvSpPr>
            <p:spPr bwMode="auto">
              <a:xfrm>
                <a:off x="7078" y="16247"/>
                <a:ext cx="471" cy="276"/>
              </a:xfrm>
              <a:prstGeom prst="leftRightArrow">
                <a:avLst>
                  <a:gd name="adj1" fmla="val 50000"/>
                  <a:gd name="adj2" fmla="val 3413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8" name="AutoShape 50"/>
              <p:cNvSpPr>
                <a:spLocks noChangeArrowheads="1"/>
              </p:cNvSpPr>
              <p:nvPr/>
            </p:nvSpPr>
            <p:spPr bwMode="auto">
              <a:xfrm>
                <a:off x="8324" y="15463"/>
                <a:ext cx="353" cy="541"/>
              </a:xfrm>
              <a:prstGeom prst="upDownArrow">
                <a:avLst>
                  <a:gd name="adj1" fmla="val 50000"/>
                  <a:gd name="adj2" fmla="val 3065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97" name="AutoShape 49"/>
              <p:cNvSpPr>
                <a:spLocks noChangeArrowheads="1"/>
              </p:cNvSpPr>
              <p:nvPr/>
            </p:nvSpPr>
            <p:spPr bwMode="auto">
              <a:xfrm>
                <a:off x="8323" y="14195"/>
                <a:ext cx="354" cy="540"/>
              </a:xfrm>
              <a:prstGeom prst="upDownArrow">
                <a:avLst>
                  <a:gd name="adj1" fmla="val 50000"/>
                  <a:gd name="adj2" fmla="val 3050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81" name="Прямоугольник 80"/>
          <p:cNvSpPr/>
          <p:nvPr/>
        </p:nvSpPr>
        <p:spPr>
          <a:xfrm>
            <a:off x="795145" y="1655860"/>
            <a:ext cx="2542457" cy="2772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Сервисная модель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4324057" y="1610494"/>
            <a:ext cx="2542457" cy="2772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Кооперативная модель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8462553" y="1563143"/>
            <a:ext cx="2542457" cy="2772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Отраслевая модель</a:t>
            </a:r>
          </a:p>
        </p:txBody>
      </p:sp>
      <p:sp>
        <p:nvSpPr>
          <p:cNvPr id="85" name="Номер слайда 3">
            <a:extLst>
              <a:ext uri="{FF2B5EF4-FFF2-40B4-BE49-F238E27FC236}">
                <a16:creationId xmlns:a16="http://schemas.microsoft.com/office/drawing/2014/main" id="{F59C6D2E-B519-B744-8B60-814A16922A7D}"/>
              </a:ext>
            </a:extLst>
          </p:cNvPr>
          <p:cNvSpPr txBox="1">
            <a:spLocks/>
          </p:cNvSpPr>
          <p:nvPr/>
        </p:nvSpPr>
        <p:spPr>
          <a:xfrm>
            <a:off x="9783861" y="6404797"/>
            <a:ext cx="688158" cy="326203"/>
          </a:xfrm>
          <a:prstGeom prst="rect">
            <a:avLst/>
          </a:prstGeom>
        </p:spPr>
        <p:txBody>
          <a:bodyPr lIns="0" tIns="0" r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FA2009F-744D-4914-9C38-413CE7F03583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10</a:t>
            </a:fld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78318" y="5524907"/>
            <a:ext cx="3459073" cy="388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b="1" dirty="0"/>
              <a:t>Ленинградская область</a:t>
            </a:r>
          </a:p>
        </p:txBody>
      </p:sp>
      <p:sp>
        <p:nvSpPr>
          <p:cNvPr id="87" name="Прямоугольник 86"/>
          <p:cNvSpPr/>
          <p:nvPr/>
        </p:nvSpPr>
        <p:spPr>
          <a:xfrm>
            <a:off x="3883023" y="6301541"/>
            <a:ext cx="8148432" cy="388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Вологодская область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178318" y="5913224"/>
            <a:ext cx="7096291" cy="38831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ru-RU" b="1" dirty="0"/>
              <a:t>Калининградская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Департамент мировой </a:t>
            </a:r>
          </a:p>
          <a:p>
            <a:r>
              <a:rPr lang="ru-RU" dirty="0"/>
              <a:t>экономики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Направления устойчивого промышленного развития регионов на базе модели функционирования государственных индустриальных парков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Комплексная модель функционирования государственных индустриальных парков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" name="Заголовок 83"/>
          <p:cNvSpPr>
            <a:spLocks noGrp="1"/>
          </p:cNvSpPr>
          <p:nvPr>
            <p:ph type="title"/>
          </p:nvPr>
        </p:nvSpPr>
        <p:spPr>
          <a:xfrm>
            <a:off x="585898" y="1447790"/>
            <a:ext cx="7990066" cy="777025"/>
          </a:xfrm>
        </p:spPr>
        <p:txBody>
          <a:bodyPr>
            <a:normAutofit fontScale="90000"/>
          </a:bodyPr>
          <a:lstStyle/>
          <a:p>
            <a:r>
              <a:rPr lang="ru-RU" dirty="0"/>
              <a:t>Комплексная модель функционирования ГИП в целях устойчивого развития региона</a:t>
            </a:r>
            <a:br>
              <a:rPr lang="ru-RU" dirty="0"/>
            </a:br>
            <a:endParaRPr lang="ru-RU" dirty="0"/>
          </a:p>
        </p:txBody>
      </p:sp>
      <p:grpSp>
        <p:nvGrpSpPr>
          <p:cNvPr id="89" name="Group 1"/>
          <p:cNvGrpSpPr>
            <a:grpSpLocks noChangeAspect="1"/>
          </p:cNvGrpSpPr>
          <p:nvPr/>
        </p:nvGrpSpPr>
        <p:grpSpPr bwMode="auto">
          <a:xfrm>
            <a:off x="2057400" y="358263"/>
            <a:ext cx="7726461" cy="5904211"/>
            <a:chOff x="2365" y="6002"/>
            <a:chExt cx="7251" cy="5908"/>
          </a:xfrm>
        </p:grpSpPr>
        <p:sp>
          <p:nvSpPr>
            <p:cNvPr id="90" name="AutoShape 44"/>
            <p:cNvSpPr>
              <a:spLocks noChangeAspect="1" noChangeArrowheads="1" noTextEdit="1"/>
            </p:cNvSpPr>
            <p:nvPr/>
          </p:nvSpPr>
          <p:spPr bwMode="auto">
            <a:xfrm>
              <a:off x="2365" y="6002"/>
              <a:ext cx="7251" cy="590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400"/>
            </a:p>
          </p:txBody>
        </p:sp>
        <p:grpSp>
          <p:nvGrpSpPr>
            <p:cNvPr id="91" name="Group 2"/>
            <p:cNvGrpSpPr>
              <a:grpSpLocks/>
            </p:cNvGrpSpPr>
            <p:nvPr/>
          </p:nvGrpSpPr>
          <p:grpSpPr bwMode="auto">
            <a:xfrm>
              <a:off x="2881" y="8260"/>
              <a:ext cx="6535" cy="3414"/>
              <a:chOff x="2881" y="8260"/>
              <a:chExt cx="6535" cy="3414"/>
            </a:xfrm>
          </p:grpSpPr>
          <p:sp>
            <p:nvSpPr>
              <p:cNvPr id="92" name="Rectangle 38"/>
              <p:cNvSpPr>
                <a:spLocks noChangeArrowheads="1"/>
              </p:cNvSpPr>
              <p:nvPr/>
            </p:nvSpPr>
            <p:spPr bwMode="auto">
              <a:xfrm>
                <a:off x="3288" y="8266"/>
                <a:ext cx="1263" cy="59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Сервисная модель</a:t>
                </a:r>
                <a:endParaRPr kumimoji="0" lang="ru-RU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Rectangle 37"/>
              <p:cNvSpPr>
                <a:spLocks noChangeArrowheads="1"/>
              </p:cNvSpPr>
              <p:nvPr/>
            </p:nvSpPr>
            <p:spPr bwMode="auto">
              <a:xfrm>
                <a:off x="4714" y="8263"/>
                <a:ext cx="1437" cy="59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Кооперативная модель</a:t>
                </a: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4" name="Rectangle 36"/>
              <p:cNvSpPr>
                <a:spLocks noChangeArrowheads="1"/>
              </p:cNvSpPr>
              <p:nvPr/>
            </p:nvSpPr>
            <p:spPr bwMode="auto">
              <a:xfrm>
                <a:off x="6273" y="8260"/>
                <a:ext cx="1438" cy="59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Отраслевая модель</a:t>
                </a: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AutoShape 31"/>
              <p:cNvSpPr>
                <a:spLocks noChangeArrowheads="1"/>
              </p:cNvSpPr>
              <p:nvPr/>
            </p:nvSpPr>
            <p:spPr bwMode="auto">
              <a:xfrm>
                <a:off x="3706" y="8857"/>
                <a:ext cx="4005" cy="716"/>
              </a:xfrm>
              <a:prstGeom prst="curvedUpArrow">
                <a:avLst>
                  <a:gd name="adj1" fmla="val 111872"/>
                  <a:gd name="adj2" fmla="val 223743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96" name="AutoShape 30"/>
              <p:cNvSpPr>
                <a:spLocks noChangeArrowheads="1"/>
              </p:cNvSpPr>
              <p:nvPr/>
            </p:nvSpPr>
            <p:spPr bwMode="auto">
              <a:xfrm>
                <a:off x="3920" y="8857"/>
                <a:ext cx="1760" cy="385"/>
              </a:xfrm>
              <a:prstGeom prst="curvedUpArrow">
                <a:avLst>
                  <a:gd name="adj1" fmla="val 91429"/>
                  <a:gd name="adj2" fmla="val 182857"/>
                  <a:gd name="adj3" fmla="val 33333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97" name="Rectangle 29"/>
              <p:cNvSpPr>
                <a:spLocks noChangeArrowheads="1"/>
              </p:cNvSpPr>
              <p:nvPr/>
            </p:nvSpPr>
            <p:spPr bwMode="auto">
              <a:xfrm>
                <a:off x="4836" y="9659"/>
                <a:ext cx="2716" cy="50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Способствуют устойчивому развитию региона</a:t>
                </a:r>
                <a:endParaRPr kumimoji="0" lang="ru-RU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8" name="AutoShape 28"/>
              <p:cNvSpPr>
                <a:spLocks noChangeShapeType="1"/>
              </p:cNvSpPr>
              <p:nvPr/>
            </p:nvSpPr>
            <p:spPr bwMode="auto">
              <a:xfrm>
                <a:off x="4714" y="8857"/>
                <a:ext cx="1" cy="133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99" name="AutoShape 27"/>
              <p:cNvSpPr>
                <a:spLocks noChangeShapeType="1"/>
              </p:cNvSpPr>
              <p:nvPr/>
            </p:nvSpPr>
            <p:spPr bwMode="auto">
              <a:xfrm>
                <a:off x="7711" y="8824"/>
                <a:ext cx="1" cy="133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00" name="AutoShape 26"/>
              <p:cNvSpPr>
                <a:spLocks noChangeShapeType="1"/>
              </p:cNvSpPr>
              <p:nvPr/>
            </p:nvSpPr>
            <p:spPr bwMode="auto">
              <a:xfrm>
                <a:off x="4713" y="10162"/>
                <a:ext cx="2998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01" name="Rectangle 25"/>
              <p:cNvSpPr>
                <a:spLocks noChangeArrowheads="1"/>
              </p:cNvSpPr>
              <p:nvPr/>
            </p:nvSpPr>
            <p:spPr bwMode="auto">
              <a:xfrm>
                <a:off x="2881" y="10769"/>
                <a:ext cx="1424" cy="9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Рост объемов промышленного производства</a:t>
                </a: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Rectangle 24"/>
              <p:cNvSpPr>
                <a:spLocks noChangeArrowheads="1"/>
              </p:cNvSpPr>
              <p:nvPr/>
            </p:nvSpPr>
            <p:spPr bwMode="auto">
              <a:xfrm>
                <a:off x="4417" y="10769"/>
                <a:ext cx="1534" cy="90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Рост занятости населения в промышленности</a:t>
                </a: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Rectangle 23"/>
              <p:cNvSpPr>
                <a:spLocks noChangeArrowheads="1"/>
              </p:cNvSpPr>
              <p:nvPr/>
            </p:nvSpPr>
            <p:spPr bwMode="auto">
              <a:xfrm>
                <a:off x="6065" y="10766"/>
                <a:ext cx="1648" cy="90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Наполнение бюджета субъекта РФ налогами и сборами</a:t>
                </a: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22"/>
              <p:cNvSpPr>
                <a:spLocks noChangeArrowheads="1"/>
              </p:cNvSpPr>
              <p:nvPr/>
            </p:nvSpPr>
            <p:spPr bwMode="auto">
              <a:xfrm>
                <a:off x="7769" y="10766"/>
                <a:ext cx="1647" cy="90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18000" tIns="10800" rIns="18000" bIns="108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Формирование </a:t>
                </a:r>
                <a:r>
                  <a: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Calibri" pitchFamily="34" charset="0"/>
                    <a:cs typeface="Times New Roman" pitchFamily="18" charset="0"/>
                  </a:rPr>
                  <a:t>«</a:t>
                </a:r>
                <a:r>
                  <a: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Зеленой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экономики</a:t>
                </a:r>
                <a:r>
                  <a:rPr kumimoji="0" lang="ru-RU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ea typeface="Calibri" pitchFamily="34" charset="0"/>
                    <a:cs typeface="Times New Roman" pitchFamily="18" charset="0"/>
                  </a:rPr>
                  <a:t>»</a:t>
                </a:r>
                <a:endParaRPr kumimoji="0" lang="ru-RU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" name="AutoShape 21"/>
              <p:cNvSpPr>
                <a:spLocks noChangeArrowheads="1"/>
              </p:cNvSpPr>
              <p:nvPr/>
            </p:nvSpPr>
            <p:spPr bwMode="auto">
              <a:xfrm>
                <a:off x="3443" y="10478"/>
                <a:ext cx="470" cy="288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06" name="AutoShape 20"/>
              <p:cNvSpPr>
                <a:spLocks noChangeArrowheads="1"/>
              </p:cNvSpPr>
              <p:nvPr/>
            </p:nvSpPr>
            <p:spPr bwMode="auto">
              <a:xfrm>
                <a:off x="4958" y="10482"/>
                <a:ext cx="468" cy="28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07" name="AutoShape 19"/>
              <p:cNvSpPr>
                <a:spLocks noChangeArrowheads="1"/>
              </p:cNvSpPr>
              <p:nvPr/>
            </p:nvSpPr>
            <p:spPr bwMode="auto">
              <a:xfrm>
                <a:off x="6604" y="10482"/>
                <a:ext cx="469" cy="287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08" name="AutoShape 18"/>
              <p:cNvSpPr>
                <a:spLocks noChangeArrowheads="1"/>
              </p:cNvSpPr>
              <p:nvPr/>
            </p:nvSpPr>
            <p:spPr bwMode="auto">
              <a:xfrm>
                <a:off x="8315" y="10478"/>
                <a:ext cx="468" cy="288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09" name="AutoShape 17"/>
              <p:cNvSpPr>
                <a:spLocks noChangeShapeType="1"/>
              </p:cNvSpPr>
              <p:nvPr/>
            </p:nvSpPr>
            <p:spPr bwMode="auto">
              <a:xfrm>
                <a:off x="3558" y="10482"/>
                <a:ext cx="4991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  <p:sp>
            <p:nvSpPr>
              <p:cNvPr id="110" name="AutoShape 16"/>
              <p:cNvSpPr>
                <a:spLocks noChangeArrowheads="1"/>
              </p:cNvSpPr>
              <p:nvPr/>
            </p:nvSpPr>
            <p:spPr bwMode="auto">
              <a:xfrm>
                <a:off x="5916" y="10194"/>
                <a:ext cx="468" cy="288"/>
              </a:xfrm>
              <a:prstGeom prst="downArrow">
                <a:avLst>
                  <a:gd name="adj1" fmla="val 50000"/>
                  <a:gd name="adj2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eaVert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Департамент мировой </a:t>
            </a:r>
          </a:p>
          <a:p>
            <a:r>
              <a:rPr lang="ru-RU" dirty="0"/>
              <a:t>экономики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Направления устойчивого промышленного развития регионов на базе модели функционирования государственных индустриальных парков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Система рекомендаций по развитию ГИП в целях устойчивого развития регионов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25" name="Rectangle 7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" name="Заголовок 83"/>
          <p:cNvSpPr>
            <a:spLocks noGrp="1"/>
          </p:cNvSpPr>
          <p:nvPr>
            <p:ph type="title"/>
          </p:nvPr>
        </p:nvSpPr>
        <p:spPr>
          <a:xfrm>
            <a:off x="585898" y="1447790"/>
            <a:ext cx="7990066" cy="777025"/>
          </a:xfrm>
        </p:spPr>
        <p:txBody>
          <a:bodyPr>
            <a:normAutofit fontScale="90000"/>
          </a:bodyPr>
          <a:lstStyle/>
          <a:p>
            <a:r>
              <a:rPr lang="ru-RU" dirty="0"/>
              <a:t>Система рекомендаций по развитию ГИП в целях устойчивого развития региона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585898" y="2224814"/>
          <a:ext cx="11212402" cy="43537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52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3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3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0837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Направления устойчивого развития регионов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Система рекомендаций для заинтересованных групп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Резиденты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Управляющая компания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Корпорации развития регионов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186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Экологическое развитие регионов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развитие экологически чистых производственных технологий, внедрение более чистого производства, создание системы экологического менеджмента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поощрение резидентов ГИП к максимальной внутренней переработке ресурсов и повышению эффективности  их использования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улучшить взаимосвязь между различными отраслями, чтобы способствовать обмену побочными продуктами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6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Социальное развитие регионов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создание новых рабочих мест;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обмен опытом, знаниями на территории парка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предоставление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образовательных услуг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содействие занятости населения – реализация региональных кадровых программ по привлечению специалистов на территорию парка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05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Экономическое развитие регионов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построение симбиотических цепей;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объединение крупных, средних и малых организаций с целью производства продукции одной отрасли и минимизации издержек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приглашение в ГИП резидентов из различных отраслей для создания цепей поставок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- стимулирование взаимодействия парков между собой на основе государственных программ поддержки бизнеса на территории ГИП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556" marR="3055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2404670"/>
            <a:ext cx="9976492" cy="1978323"/>
          </a:xfrm>
        </p:spPr>
        <p:txBody>
          <a:bodyPr>
            <a:normAutofit/>
          </a:bodyPr>
          <a:lstStyle/>
          <a:p>
            <a:r>
              <a:rPr lang="ru-RU"/>
              <a:t>Спасибо за внимание!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Факультет мировой экономики и мировой политики НИУ ВШЭ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Департамент мировой </a:t>
            </a:r>
          </a:p>
          <a:p>
            <a:r>
              <a:rPr lang="ru-RU" dirty="0"/>
              <a:t>экономики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/>
              <a:t>Москва</a:t>
            </a:r>
          </a:p>
          <a:p>
            <a:r>
              <a:rPr lang="ru-RU" dirty="0"/>
              <a:t>2022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ru-RU" sz="1400" b="1" dirty="0"/>
              <a:t>Елена Юрьевна </a:t>
            </a:r>
            <a:r>
              <a:rPr lang="ru-RU" sz="1400" b="1" dirty="0" err="1"/>
              <a:t>Муковнина</a:t>
            </a:r>
            <a:r>
              <a:rPr lang="ru-RU" sz="1400" dirty="0"/>
              <a:t> – Стажер департамента мировой экономики факультета мировой экономики и мировой политики НИУ ВШЭ, ассистент Высшей школы бизнеса и предпринимательства Образовательного научного кластера «Институт управления и территориального развития» Балтийского федерального университета им И. Канта.</a:t>
            </a:r>
          </a:p>
        </p:txBody>
      </p:sp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исследования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Департамент мировой </a:t>
            </a:r>
          </a:p>
          <a:p>
            <a:r>
              <a:rPr lang="ru-RU" dirty="0"/>
              <a:t>экономики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Направления устойчивого промышленного развития регионов на базе модели функционирования государственных индустриальных парков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Актуальность исследования</a:t>
            </a:r>
          </a:p>
        </p:txBody>
      </p:sp>
      <p:graphicFrame>
        <p:nvGraphicFramePr>
          <p:cNvPr id="8" name="Схема 7"/>
          <p:cNvGraphicFramePr/>
          <p:nvPr/>
        </p:nvGraphicFramePr>
        <p:xfrm>
          <a:off x="-318655" y="2036618"/>
          <a:ext cx="7384473" cy="4530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727483" y="6478318"/>
            <a:ext cx="4602471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baseline="30000" dirty="0">
                <a:latin typeface="Times New Roman" pitchFamily="18" charset="0"/>
                <a:cs typeface="Times New Roman" pitchFamily="18" charset="0"/>
              </a:rPr>
              <a:t>*Указ Президента РФ от 21 июля 2020 года «О национальных целях развития России до 2030 года»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Users\ПОЛЬЗОВАТЕЛЬ\Desktop\для презентации\309ef732c540f793b1792d7f5e88ab3f.jpg"/>
          <p:cNvPicPr>
            <a:picLocks noChangeAspect="1" noChangeArrowheads="1"/>
          </p:cNvPicPr>
          <p:nvPr/>
        </p:nvPicPr>
        <p:blipFill>
          <a:blip r:embed="rId7"/>
          <a:srcRect l="13067" t="8365" r="14267" b="73889"/>
          <a:stretch>
            <a:fillRect/>
          </a:stretch>
        </p:blipFill>
        <p:spPr bwMode="auto">
          <a:xfrm>
            <a:off x="6761018" y="3567316"/>
            <a:ext cx="4682352" cy="823314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6389" y="4571961"/>
            <a:ext cx="1560000" cy="1643074"/>
          </a:xfrm>
          <a:prstGeom prst="rect">
            <a:avLst/>
          </a:prstGeom>
          <a:ln w="2286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chemeClr val="bg1"/>
            </a:innerShdw>
          </a:effec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29992" y="4571961"/>
            <a:ext cx="1488562" cy="1643074"/>
          </a:xfrm>
          <a:prstGeom prst="rect">
            <a:avLst/>
          </a:prstGeom>
          <a:ln w="2286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chemeClr val="bg1"/>
            </a:inn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125043" y="4571961"/>
            <a:ext cx="1560000" cy="1643074"/>
          </a:xfrm>
          <a:prstGeom prst="rect">
            <a:avLst/>
          </a:prstGeom>
          <a:ln w="228600" cap="sq" cmpd="thickThin">
            <a:solidFill>
              <a:schemeClr val="accent5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chemeClr val="bg1"/>
            </a:innerShdw>
          </a:effectLst>
        </p:spPr>
      </p:pic>
      <p:sp>
        <p:nvSpPr>
          <p:cNvPr id="14" name="Скругленная прямоугольная выноска 13"/>
          <p:cNvSpPr/>
          <p:nvPr/>
        </p:nvSpPr>
        <p:spPr>
          <a:xfrm>
            <a:off x="7065818" y="1274618"/>
            <a:ext cx="4821382" cy="2292698"/>
          </a:xfrm>
          <a:prstGeom prst="wedgeRoundRectCallout">
            <a:avLst>
              <a:gd name="adj1" fmla="val -61994"/>
              <a:gd name="adj2" fmla="val 37874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темпа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роста ВВП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страны выше среднемирового при сохранении макроэкономической стабильности;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реальный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рост инвестиций в основной капитал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 менее 70% по сравнению с показателем 2020 года;</a:t>
            </a:r>
          </a:p>
          <a:p>
            <a:pPr>
              <a:buFont typeface="Wingdings" pitchFamily="2" charset="2"/>
              <a:buChar char="q"/>
            </a:pPr>
            <a:r>
              <a:rPr lang="ru-RU" sz="14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увеличение</a:t>
            </a:r>
            <a:r>
              <a:rPr lang="ru-RU" sz="1400" u="sng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численности занятых</a:t>
            </a:r>
            <a:r>
              <a:rPr lang="ru-RU" sz="1400" u="sng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в сфере малого и среднего предпринимательства</a:t>
            </a:r>
            <a:r>
              <a:rPr lang="ru-RU" sz="14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, включая индивидуальных предпринимателей и </a:t>
            </a:r>
            <a:r>
              <a:rPr lang="ru-RU" sz="1400" dirty="0" err="1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sz="1400" dirty="0">
                <a:solidFill>
                  <a:srgbClr val="020C22"/>
                </a:solidFill>
                <a:latin typeface="Times New Roman" pitchFamily="18" charset="0"/>
                <a:cs typeface="Times New Roman" pitchFamily="18" charset="0"/>
              </a:rPr>
              <a:t>, до 25 миллионов человек;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28" y="1259593"/>
            <a:ext cx="6175120" cy="777025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индустриальных парков в сравнении с другими формами региональной производственной инфраструктуры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Департамент мировой </a:t>
            </a:r>
          </a:p>
          <a:p>
            <a:r>
              <a:rPr lang="ru-RU" dirty="0"/>
              <a:t>экономики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Направления устойчивого промышленного развития регионов на базе модели функционирования государственных индустриальных парков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Особенности ИП в сравнении с другими формами региональной производственной инфраструктуры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274228" y="2036618"/>
          <a:ext cx="5985664" cy="464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369870" y="1110545"/>
          <a:ext cx="5653237" cy="56224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3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5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7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23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Критерий сравнения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ПК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ТОСЭР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ОЭЗ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ИП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ТП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6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1. Масштаб бизнеса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Крупный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Крупный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63302" marR="6330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Малый</a:t>
                      </a: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Малый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Микро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5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2. Тип производства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Массовое производство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Серийное производство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Опытное производство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Разработка продукции (бизнес-модели)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6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3. Территория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кв.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км.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Моно-город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 3 кв.км.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Не менее 20 тыс. кв.м.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Не менее 10 га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Не менее 5 тыс. кв.м.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Не менее 1 тыс. кв.м.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4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4. Таможенные льготы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8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5. Налоговые льготы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2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6. Льготы по социальным взносам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Да/ Нет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Да/Нет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49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Госу-дарственные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субсидии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3798">
                <a:tc gridSpan="7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Обозначения в таблице: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ПК – промышленный кластер; ТОСЭР - территория опережающего социально-экономического развития; ОЭЗ – особая экономическая зона; ИП – индустриальный и промышленные парки; ТП – технопарки, промышленные технопарки; БИ –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бизнес-инкубаторы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и научно-технологические центры.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302" marR="633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792" y="1502634"/>
            <a:ext cx="6542208" cy="486080"/>
          </a:xfrm>
        </p:spPr>
        <p:txBody>
          <a:bodyPr>
            <a:normAutofit fontScale="90000"/>
          </a:bodyPr>
          <a:lstStyle/>
          <a:p>
            <a:r>
              <a:rPr lang="ru-RU" dirty="0"/>
              <a:t>Тенденции развития  индустриальных парков в РФ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Департамент мировой </a:t>
            </a:r>
          </a:p>
          <a:p>
            <a:r>
              <a:rPr lang="ru-RU" dirty="0"/>
              <a:t>экономики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Направления устойчивого промышленного развития регионов на базе модели функционирования государственных индустриальных парков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Тенденции развития  индустриальных парков в РФ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413D65AC-8019-D840-A580-76B6A2B97175}"/>
              </a:ext>
            </a:extLst>
          </p:cNvPr>
          <p:cNvSpPr txBox="1">
            <a:spLocks/>
          </p:cNvSpPr>
          <p:nvPr/>
        </p:nvSpPr>
        <p:spPr>
          <a:xfrm>
            <a:off x="9783861" y="6404797"/>
            <a:ext cx="688158" cy="326203"/>
          </a:xfrm>
          <a:prstGeom prst="rect">
            <a:avLst/>
          </a:prstGeom>
        </p:spPr>
        <p:txBody>
          <a:bodyPr lIns="0" tIns="0" r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FA2009F-744D-4914-9C38-413CE7F03583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4</a:t>
            </a:fld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136">
            <a:extLst>
              <a:ext uri="{FF2B5EF4-FFF2-40B4-BE49-F238E27FC236}">
                <a16:creationId xmlns:a16="http://schemas.microsoft.com/office/drawing/2014/main" id="{F1F93970-E15F-ED40-8C53-9BB4F7FD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634" y="5233578"/>
            <a:ext cx="589877" cy="625585"/>
          </a:xfrm>
          <a:custGeom>
            <a:avLst/>
            <a:gdLst>
              <a:gd name="connsiteX0" fmla="*/ 168711 w 340951"/>
              <a:gd name="connsiteY0" fmla="*/ 236381 h 361590"/>
              <a:gd name="connsiteX1" fmla="*/ 147995 w 340951"/>
              <a:gd name="connsiteY1" fmla="*/ 257998 h 361590"/>
              <a:gd name="connsiteX2" fmla="*/ 159782 w 340951"/>
              <a:gd name="connsiteY2" fmla="*/ 277453 h 361590"/>
              <a:gd name="connsiteX3" fmla="*/ 161925 w 340951"/>
              <a:gd name="connsiteY3" fmla="*/ 283578 h 361590"/>
              <a:gd name="connsiteX4" fmla="*/ 145851 w 340951"/>
              <a:gd name="connsiteY4" fmla="*/ 318525 h 361590"/>
              <a:gd name="connsiteX5" fmla="*/ 192285 w 340951"/>
              <a:gd name="connsiteY5" fmla="*/ 318525 h 361590"/>
              <a:gd name="connsiteX6" fmla="*/ 175855 w 340951"/>
              <a:gd name="connsiteY6" fmla="*/ 283578 h 361590"/>
              <a:gd name="connsiteX7" fmla="*/ 177998 w 340951"/>
              <a:gd name="connsiteY7" fmla="*/ 277453 h 361590"/>
              <a:gd name="connsiteX8" fmla="*/ 189071 w 340951"/>
              <a:gd name="connsiteY8" fmla="*/ 257998 h 361590"/>
              <a:gd name="connsiteX9" fmla="*/ 168711 w 340951"/>
              <a:gd name="connsiteY9" fmla="*/ 236381 h 361590"/>
              <a:gd name="connsiteX10" fmla="*/ 168711 w 340951"/>
              <a:gd name="connsiteY10" fmla="*/ 227013 h 361590"/>
              <a:gd name="connsiteX11" fmla="*/ 198715 w 340951"/>
              <a:gd name="connsiteY11" fmla="*/ 257998 h 361590"/>
              <a:gd name="connsiteX12" fmla="*/ 185856 w 340951"/>
              <a:gd name="connsiteY12" fmla="*/ 283218 h 361590"/>
              <a:gd name="connsiteX13" fmla="*/ 188714 w 340951"/>
              <a:gd name="connsiteY13" fmla="*/ 288622 h 361590"/>
              <a:gd name="connsiteX14" fmla="*/ 204073 w 340951"/>
              <a:gd name="connsiteY14" fmla="*/ 321408 h 361590"/>
              <a:gd name="connsiteX15" fmla="*/ 203358 w 340951"/>
              <a:gd name="connsiteY15" fmla="*/ 325731 h 361590"/>
              <a:gd name="connsiteX16" fmla="*/ 199429 w 340951"/>
              <a:gd name="connsiteY16" fmla="*/ 328253 h 361590"/>
              <a:gd name="connsiteX17" fmla="*/ 138351 w 340951"/>
              <a:gd name="connsiteY17" fmla="*/ 328253 h 361590"/>
              <a:gd name="connsiteX18" fmla="*/ 134421 w 340951"/>
              <a:gd name="connsiteY18" fmla="*/ 325731 h 361590"/>
              <a:gd name="connsiteX19" fmla="*/ 134064 w 340951"/>
              <a:gd name="connsiteY19" fmla="*/ 321408 h 361590"/>
              <a:gd name="connsiteX20" fmla="*/ 151566 w 340951"/>
              <a:gd name="connsiteY20" fmla="*/ 283578 h 361590"/>
              <a:gd name="connsiteX21" fmla="*/ 138708 w 340951"/>
              <a:gd name="connsiteY21" fmla="*/ 257998 h 361590"/>
              <a:gd name="connsiteX22" fmla="*/ 168711 w 340951"/>
              <a:gd name="connsiteY22" fmla="*/ 227013 h 361590"/>
              <a:gd name="connsiteX23" fmla="*/ 83344 w 340951"/>
              <a:gd name="connsiteY23" fmla="*/ 203845 h 361590"/>
              <a:gd name="connsiteX24" fmla="*/ 72159 w 340951"/>
              <a:gd name="connsiteY24" fmla="*/ 215009 h 361590"/>
              <a:gd name="connsiteX25" fmla="*/ 72159 w 340951"/>
              <a:gd name="connsiteY25" fmla="*/ 341062 h 361590"/>
              <a:gd name="connsiteX26" fmla="*/ 83344 w 340951"/>
              <a:gd name="connsiteY26" fmla="*/ 352226 h 361590"/>
              <a:gd name="connsiteX27" fmla="*/ 255443 w 340951"/>
              <a:gd name="connsiteY27" fmla="*/ 352226 h 361590"/>
              <a:gd name="connsiteX28" fmla="*/ 266627 w 340951"/>
              <a:gd name="connsiteY28" fmla="*/ 341062 h 361590"/>
              <a:gd name="connsiteX29" fmla="*/ 266627 w 340951"/>
              <a:gd name="connsiteY29" fmla="*/ 215009 h 361590"/>
              <a:gd name="connsiteX30" fmla="*/ 255443 w 340951"/>
              <a:gd name="connsiteY30" fmla="*/ 203845 h 361590"/>
              <a:gd name="connsiteX31" fmla="*/ 169574 w 340951"/>
              <a:gd name="connsiteY31" fmla="*/ 88237 h 361590"/>
              <a:gd name="connsiteX32" fmla="*/ 106795 w 340951"/>
              <a:gd name="connsiteY32" fmla="*/ 126773 h 361590"/>
              <a:gd name="connsiteX33" fmla="*/ 97775 w 340951"/>
              <a:gd name="connsiteY33" fmla="*/ 162428 h 361590"/>
              <a:gd name="connsiteX34" fmla="*/ 97775 w 340951"/>
              <a:gd name="connsiteY34" fmla="*/ 194841 h 361590"/>
              <a:gd name="connsiteX35" fmla="*/ 114733 w 340951"/>
              <a:gd name="connsiteY35" fmla="*/ 194841 h 361590"/>
              <a:gd name="connsiteX36" fmla="*/ 114733 w 340951"/>
              <a:gd name="connsiteY36" fmla="*/ 162428 h 361590"/>
              <a:gd name="connsiteX37" fmla="*/ 169574 w 340951"/>
              <a:gd name="connsiteY37" fmla="*/ 105884 h 361590"/>
              <a:gd name="connsiteX38" fmla="*/ 224414 w 340951"/>
              <a:gd name="connsiteY38" fmla="*/ 159186 h 361590"/>
              <a:gd name="connsiteX39" fmla="*/ 225136 w 340951"/>
              <a:gd name="connsiteY39" fmla="*/ 163148 h 361590"/>
              <a:gd name="connsiteX40" fmla="*/ 232713 w 340951"/>
              <a:gd name="connsiteY40" fmla="*/ 167470 h 361590"/>
              <a:gd name="connsiteX41" fmla="*/ 239929 w 340951"/>
              <a:gd name="connsiteY41" fmla="*/ 163508 h 361590"/>
              <a:gd name="connsiteX42" fmla="*/ 241011 w 340951"/>
              <a:gd name="connsiteY42" fmla="*/ 158466 h 361590"/>
              <a:gd name="connsiteX43" fmla="*/ 169574 w 340951"/>
              <a:gd name="connsiteY43" fmla="*/ 88237 h 361590"/>
              <a:gd name="connsiteX44" fmla="*/ 9381 w 340951"/>
              <a:gd name="connsiteY44" fmla="*/ 48981 h 361590"/>
              <a:gd name="connsiteX45" fmla="*/ 9381 w 340951"/>
              <a:gd name="connsiteY45" fmla="*/ 238779 h 361590"/>
              <a:gd name="connsiteX46" fmla="*/ 20204 w 340951"/>
              <a:gd name="connsiteY46" fmla="*/ 249584 h 361590"/>
              <a:gd name="connsiteX47" fmla="*/ 62778 w 340951"/>
              <a:gd name="connsiteY47" fmla="*/ 249584 h 361590"/>
              <a:gd name="connsiteX48" fmla="*/ 62778 w 340951"/>
              <a:gd name="connsiteY48" fmla="*/ 215009 h 361590"/>
              <a:gd name="connsiteX49" fmla="*/ 83344 w 340951"/>
              <a:gd name="connsiteY49" fmla="*/ 194841 h 361590"/>
              <a:gd name="connsiteX50" fmla="*/ 88034 w 340951"/>
              <a:gd name="connsiteY50" fmla="*/ 194841 h 361590"/>
              <a:gd name="connsiteX51" fmla="*/ 88034 w 340951"/>
              <a:gd name="connsiteY51" fmla="*/ 162428 h 361590"/>
              <a:gd name="connsiteX52" fmla="*/ 98497 w 340951"/>
              <a:gd name="connsiteY52" fmla="*/ 122091 h 361590"/>
              <a:gd name="connsiteX53" fmla="*/ 169574 w 340951"/>
              <a:gd name="connsiteY53" fmla="*/ 78873 h 361590"/>
              <a:gd name="connsiteX54" fmla="*/ 250752 w 340951"/>
              <a:gd name="connsiteY54" fmla="*/ 158106 h 361590"/>
              <a:gd name="connsiteX55" fmla="*/ 248227 w 340951"/>
              <a:gd name="connsiteY55" fmla="*/ 167830 h 361590"/>
              <a:gd name="connsiteX56" fmla="*/ 247866 w 340951"/>
              <a:gd name="connsiteY56" fmla="*/ 168190 h 361590"/>
              <a:gd name="connsiteX57" fmla="*/ 232352 w 340951"/>
              <a:gd name="connsiteY57" fmla="*/ 177194 h 361590"/>
              <a:gd name="connsiteX58" fmla="*/ 216838 w 340951"/>
              <a:gd name="connsiteY58" fmla="*/ 167470 h 361590"/>
              <a:gd name="connsiteX59" fmla="*/ 215034 w 340951"/>
              <a:gd name="connsiteY59" fmla="*/ 159546 h 361590"/>
              <a:gd name="connsiteX60" fmla="*/ 169574 w 340951"/>
              <a:gd name="connsiteY60" fmla="*/ 115608 h 361590"/>
              <a:gd name="connsiteX61" fmla="*/ 124113 w 340951"/>
              <a:gd name="connsiteY61" fmla="*/ 162428 h 361590"/>
              <a:gd name="connsiteX62" fmla="*/ 124113 w 340951"/>
              <a:gd name="connsiteY62" fmla="*/ 194841 h 361590"/>
              <a:gd name="connsiteX63" fmla="*/ 255443 w 340951"/>
              <a:gd name="connsiteY63" fmla="*/ 194841 h 361590"/>
              <a:gd name="connsiteX64" fmla="*/ 276369 w 340951"/>
              <a:gd name="connsiteY64" fmla="*/ 215009 h 361590"/>
              <a:gd name="connsiteX65" fmla="*/ 276369 w 340951"/>
              <a:gd name="connsiteY65" fmla="*/ 249584 h 361590"/>
              <a:gd name="connsiteX66" fmla="*/ 321108 w 340951"/>
              <a:gd name="connsiteY66" fmla="*/ 249584 h 361590"/>
              <a:gd name="connsiteX67" fmla="*/ 331571 w 340951"/>
              <a:gd name="connsiteY67" fmla="*/ 238779 h 361590"/>
              <a:gd name="connsiteX68" fmla="*/ 331571 w 340951"/>
              <a:gd name="connsiteY68" fmla="*/ 48981 h 361590"/>
              <a:gd name="connsiteX69" fmla="*/ 310797 w 340951"/>
              <a:gd name="connsiteY69" fmla="*/ 17463 h 361590"/>
              <a:gd name="connsiteX70" fmla="*/ 317147 w 340951"/>
              <a:gd name="connsiteY70" fmla="*/ 23642 h 361590"/>
              <a:gd name="connsiteX71" fmla="*/ 310797 w 340951"/>
              <a:gd name="connsiteY71" fmla="*/ 29820 h 361590"/>
              <a:gd name="connsiteX72" fmla="*/ 304800 w 340951"/>
              <a:gd name="connsiteY72" fmla="*/ 23642 h 361590"/>
              <a:gd name="connsiteX73" fmla="*/ 310797 w 340951"/>
              <a:gd name="connsiteY73" fmla="*/ 17463 h 361590"/>
              <a:gd name="connsiteX74" fmla="*/ 285750 w 340951"/>
              <a:gd name="connsiteY74" fmla="*/ 17463 h 361590"/>
              <a:gd name="connsiteX75" fmla="*/ 291747 w 340951"/>
              <a:gd name="connsiteY75" fmla="*/ 23642 h 361590"/>
              <a:gd name="connsiteX76" fmla="*/ 285750 w 340951"/>
              <a:gd name="connsiteY76" fmla="*/ 29820 h 361590"/>
              <a:gd name="connsiteX77" fmla="*/ 279400 w 340951"/>
              <a:gd name="connsiteY77" fmla="*/ 23642 h 361590"/>
              <a:gd name="connsiteX78" fmla="*/ 285750 w 340951"/>
              <a:gd name="connsiteY78" fmla="*/ 17463 h 361590"/>
              <a:gd name="connsiteX79" fmla="*/ 260350 w 340951"/>
              <a:gd name="connsiteY79" fmla="*/ 17463 h 361590"/>
              <a:gd name="connsiteX80" fmla="*/ 266347 w 340951"/>
              <a:gd name="connsiteY80" fmla="*/ 23642 h 361590"/>
              <a:gd name="connsiteX81" fmla="*/ 260350 w 340951"/>
              <a:gd name="connsiteY81" fmla="*/ 29820 h 361590"/>
              <a:gd name="connsiteX82" fmla="*/ 254000 w 340951"/>
              <a:gd name="connsiteY82" fmla="*/ 23642 h 361590"/>
              <a:gd name="connsiteX83" fmla="*/ 260350 w 340951"/>
              <a:gd name="connsiteY83" fmla="*/ 17463 h 361590"/>
              <a:gd name="connsiteX84" fmla="*/ 20204 w 340951"/>
              <a:gd name="connsiteY84" fmla="*/ 9364 h 361590"/>
              <a:gd name="connsiteX85" fmla="*/ 9381 w 340951"/>
              <a:gd name="connsiteY85" fmla="*/ 20529 h 361590"/>
              <a:gd name="connsiteX86" fmla="*/ 9381 w 340951"/>
              <a:gd name="connsiteY86" fmla="*/ 39257 h 361590"/>
              <a:gd name="connsiteX87" fmla="*/ 331571 w 340951"/>
              <a:gd name="connsiteY87" fmla="*/ 39257 h 361590"/>
              <a:gd name="connsiteX88" fmla="*/ 331571 w 340951"/>
              <a:gd name="connsiteY88" fmla="*/ 20529 h 361590"/>
              <a:gd name="connsiteX89" fmla="*/ 321108 w 340951"/>
              <a:gd name="connsiteY89" fmla="*/ 9364 h 361590"/>
              <a:gd name="connsiteX90" fmla="*/ 20204 w 340951"/>
              <a:gd name="connsiteY90" fmla="*/ 0 h 361590"/>
              <a:gd name="connsiteX91" fmla="*/ 321108 w 340951"/>
              <a:gd name="connsiteY91" fmla="*/ 0 h 361590"/>
              <a:gd name="connsiteX92" fmla="*/ 340951 w 340951"/>
              <a:gd name="connsiteY92" fmla="*/ 20529 h 361590"/>
              <a:gd name="connsiteX93" fmla="*/ 340951 w 340951"/>
              <a:gd name="connsiteY93" fmla="*/ 238779 h 361590"/>
              <a:gd name="connsiteX94" fmla="*/ 321108 w 340951"/>
              <a:gd name="connsiteY94" fmla="*/ 258948 h 361590"/>
              <a:gd name="connsiteX95" fmla="*/ 276369 w 340951"/>
              <a:gd name="connsiteY95" fmla="*/ 258948 h 361590"/>
              <a:gd name="connsiteX96" fmla="*/ 276369 w 340951"/>
              <a:gd name="connsiteY96" fmla="*/ 341062 h 361590"/>
              <a:gd name="connsiteX97" fmla="*/ 255443 w 340951"/>
              <a:gd name="connsiteY97" fmla="*/ 361590 h 361590"/>
              <a:gd name="connsiteX98" fmla="*/ 83344 w 340951"/>
              <a:gd name="connsiteY98" fmla="*/ 361590 h 361590"/>
              <a:gd name="connsiteX99" fmla="*/ 62778 w 340951"/>
              <a:gd name="connsiteY99" fmla="*/ 341062 h 361590"/>
              <a:gd name="connsiteX100" fmla="*/ 62778 w 340951"/>
              <a:gd name="connsiteY100" fmla="*/ 258948 h 361590"/>
              <a:gd name="connsiteX101" fmla="*/ 20204 w 340951"/>
              <a:gd name="connsiteY101" fmla="*/ 258948 h 361590"/>
              <a:gd name="connsiteX102" fmla="*/ 0 w 340951"/>
              <a:gd name="connsiteY102" fmla="*/ 238779 h 361590"/>
              <a:gd name="connsiteX103" fmla="*/ 0 w 340951"/>
              <a:gd name="connsiteY103" fmla="*/ 20529 h 361590"/>
              <a:gd name="connsiteX104" fmla="*/ 20204 w 340951"/>
              <a:gd name="connsiteY104" fmla="*/ 0 h 3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40951" h="361590">
                <a:moveTo>
                  <a:pt x="168711" y="236381"/>
                </a:moveTo>
                <a:cubicBezTo>
                  <a:pt x="157281" y="236381"/>
                  <a:pt x="147995" y="246108"/>
                  <a:pt x="147995" y="257998"/>
                </a:cubicBezTo>
                <a:cubicBezTo>
                  <a:pt x="147995" y="266284"/>
                  <a:pt x="152638" y="273850"/>
                  <a:pt x="159782" y="277453"/>
                </a:cubicBezTo>
                <a:cubicBezTo>
                  <a:pt x="162282" y="278534"/>
                  <a:pt x="162996" y="281416"/>
                  <a:pt x="161925" y="283578"/>
                </a:cubicBezTo>
                <a:lnTo>
                  <a:pt x="145851" y="318525"/>
                </a:lnTo>
                <a:lnTo>
                  <a:pt x="192285" y="318525"/>
                </a:lnTo>
                <a:lnTo>
                  <a:pt x="175855" y="283578"/>
                </a:lnTo>
                <a:cubicBezTo>
                  <a:pt x="174783" y="281056"/>
                  <a:pt x="175855" y="278534"/>
                  <a:pt x="177998" y="277453"/>
                </a:cubicBezTo>
                <a:cubicBezTo>
                  <a:pt x="184785" y="273490"/>
                  <a:pt x="189071" y="266284"/>
                  <a:pt x="189071" y="257998"/>
                </a:cubicBezTo>
                <a:cubicBezTo>
                  <a:pt x="189071" y="246108"/>
                  <a:pt x="180141" y="236381"/>
                  <a:pt x="168711" y="236381"/>
                </a:cubicBezTo>
                <a:close/>
                <a:moveTo>
                  <a:pt x="168711" y="227013"/>
                </a:moveTo>
                <a:cubicBezTo>
                  <a:pt x="185142" y="227013"/>
                  <a:pt x="198715" y="241064"/>
                  <a:pt x="198715" y="257998"/>
                </a:cubicBezTo>
                <a:cubicBezTo>
                  <a:pt x="198715" y="268086"/>
                  <a:pt x="193714" y="277453"/>
                  <a:pt x="185856" y="283218"/>
                </a:cubicBezTo>
                <a:lnTo>
                  <a:pt x="188714" y="288622"/>
                </a:lnTo>
                <a:lnTo>
                  <a:pt x="204073" y="321408"/>
                </a:lnTo>
                <a:cubicBezTo>
                  <a:pt x="204430" y="322849"/>
                  <a:pt x="204430" y="324650"/>
                  <a:pt x="203358" y="325731"/>
                </a:cubicBezTo>
                <a:cubicBezTo>
                  <a:pt x="202644" y="327172"/>
                  <a:pt x="201215" y="328253"/>
                  <a:pt x="199429" y="328253"/>
                </a:cubicBezTo>
                <a:lnTo>
                  <a:pt x="138351" y="328253"/>
                </a:lnTo>
                <a:cubicBezTo>
                  <a:pt x="136922" y="328253"/>
                  <a:pt x="135136" y="327172"/>
                  <a:pt x="134421" y="325731"/>
                </a:cubicBezTo>
                <a:cubicBezTo>
                  <a:pt x="133350" y="324650"/>
                  <a:pt x="133350" y="322849"/>
                  <a:pt x="134064" y="321408"/>
                </a:cubicBezTo>
                <a:lnTo>
                  <a:pt x="151566" y="283578"/>
                </a:lnTo>
                <a:cubicBezTo>
                  <a:pt x="143708" y="277813"/>
                  <a:pt x="138708" y="268446"/>
                  <a:pt x="138708" y="257998"/>
                </a:cubicBezTo>
                <a:cubicBezTo>
                  <a:pt x="138708" y="241064"/>
                  <a:pt x="151924" y="227013"/>
                  <a:pt x="168711" y="227013"/>
                </a:cubicBezTo>
                <a:close/>
                <a:moveTo>
                  <a:pt x="83344" y="203845"/>
                </a:moveTo>
                <a:cubicBezTo>
                  <a:pt x="77210" y="203845"/>
                  <a:pt x="72159" y="208887"/>
                  <a:pt x="72159" y="215009"/>
                </a:cubicBezTo>
                <a:lnTo>
                  <a:pt x="72159" y="341062"/>
                </a:lnTo>
                <a:cubicBezTo>
                  <a:pt x="72159" y="347184"/>
                  <a:pt x="77210" y="352226"/>
                  <a:pt x="83344" y="352226"/>
                </a:cubicBezTo>
                <a:lnTo>
                  <a:pt x="255443" y="352226"/>
                </a:lnTo>
                <a:cubicBezTo>
                  <a:pt x="261576" y="352226"/>
                  <a:pt x="266627" y="347184"/>
                  <a:pt x="266627" y="341062"/>
                </a:cubicBezTo>
                <a:lnTo>
                  <a:pt x="266627" y="215009"/>
                </a:lnTo>
                <a:cubicBezTo>
                  <a:pt x="266627" y="208887"/>
                  <a:pt x="261576" y="203845"/>
                  <a:pt x="255443" y="203845"/>
                </a:cubicBezTo>
                <a:close/>
                <a:moveTo>
                  <a:pt x="169574" y="88237"/>
                </a:moveTo>
                <a:cubicBezTo>
                  <a:pt x="143236" y="88237"/>
                  <a:pt x="119423" y="103003"/>
                  <a:pt x="106795" y="126773"/>
                </a:cubicBezTo>
                <a:cubicBezTo>
                  <a:pt x="100662" y="137577"/>
                  <a:pt x="97775" y="149822"/>
                  <a:pt x="97775" y="162428"/>
                </a:cubicBezTo>
                <a:lnTo>
                  <a:pt x="97775" y="194841"/>
                </a:lnTo>
                <a:lnTo>
                  <a:pt x="114733" y="194841"/>
                </a:lnTo>
                <a:lnTo>
                  <a:pt x="114733" y="162428"/>
                </a:lnTo>
                <a:cubicBezTo>
                  <a:pt x="114733" y="131095"/>
                  <a:pt x="139267" y="105884"/>
                  <a:pt x="169574" y="105884"/>
                </a:cubicBezTo>
                <a:cubicBezTo>
                  <a:pt x="198437" y="105884"/>
                  <a:pt x="222610" y="129294"/>
                  <a:pt x="224414" y="159186"/>
                </a:cubicBezTo>
                <a:cubicBezTo>
                  <a:pt x="224414" y="160627"/>
                  <a:pt x="224414" y="161707"/>
                  <a:pt x="225136" y="163148"/>
                </a:cubicBezTo>
                <a:cubicBezTo>
                  <a:pt x="226940" y="165669"/>
                  <a:pt x="229466" y="167470"/>
                  <a:pt x="232713" y="167470"/>
                </a:cubicBezTo>
                <a:cubicBezTo>
                  <a:pt x="235599" y="167470"/>
                  <a:pt x="238485" y="166029"/>
                  <a:pt x="239929" y="163508"/>
                </a:cubicBezTo>
                <a:cubicBezTo>
                  <a:pt x="241011" y="161707"/>
                  <a:pt x="241372" y="160267"/>
                  <a:pt x="241011" y="158466"/>
                </a:cubicBezTo>
                <a:cubicBezTo>
                  <a:pt x="239207" y="119210"/>
                  <a:pt x="207818" y="88237"/>
                  <a:pt x="169574" y="88237"/>
                </a:cubicBezTo>
                <a:close/>
                <a:moveTo>
                  <a:pt x="9381" y="48981"/>
                </a:moveTo>
                <a:lnTo>
                  <a:pt x="9381" y="238779"/>
                </a:lnTo>
                <a:cubicBezTo>
                  <a:pt x="9381" y="244542"/>
                  <a:pt x="14071" y="249584"/>
                  <a:pt x="20204" y="249584"/>
                </a:cubicBezTo>
                <a:lnTo>
                  <a:pt x="62778" y="249584"/>
                </a:lnTo>
                <a:lnTo>
                  <a:pt x="62778" y="215009"/>
                </a:lnTo>
                <a:cubicBezTo>
                  <a:pt x="62778" y="203845"/>
                  <a:pt x="71798" y="194841"/>
                  <a:pt x="83344" y="194841"/>
                </a:cubicBezTo>
                <a:lnTo>
                  <a:pt x="88034" y="194841"/>
                </a:lnTo>
                <a:lnTo>
                  <a:pt x="88034" y="162428"/>
                </a:lnTo>
                <a:cubicBezTo>
                  <a:pt x="88034" y="148382"/>
                  <a:pt x="91642" y="134336"/>
                  <a:pt x="98497" y="122091"/>
                </a:cubicBezTo>
                <a:cubicBezTo>
                  <a:pt x="112568" y="95440"/>
                  <a:pt x="139988" y="78873"/>
                  <a:pt x="169574" y="78873"/>
                </a:cubicBezTo>
                <a:cubicBezTo>
                  <a:pt x="212869" y="78873"/>
                  <a:pt x="248588" y="113807"/>
                  <a:pt x="250752" y="158106"/>
                </a:cubicBezTo>
                <a:cubicBezTo>
                  <a:pt x="250752" y="161347"/>
                  <a:pt x="250031" y="164949"/>
                  <a:pt x="248227" y="167830"/>
                </a:cubicBezTo>
                <a:lnTo>
                  <a:pt x="247866" y="168190"/>
                </a:lnTo>
                <a:cubicBezTo>
                  <a:pt x="244619" y="173952"/>
                  <a:pt x="238846" y="177194"/>
                  <a:pt x="232352" y="177194"/>
                </a:cubicBezTo>
                <a:cubicBezTo>
                  <a:pt x="225858" y="176834"/>
                  <a:pt x="220085" y="173232"/>
                  <a:pt x="216838" y="167470"/>
                </a:cubicBezTo>
                <a:cubicBezTo>
                  <a:pt x="215755" y="164949"/>
                  <a:pt x="215034" y="162428"/>
                  <a:pt x="215034" y="159546"/>
                </a:cubicBezTo>
                <a:cubicBezTo>
                  <a:pt x="213230" y="134696"/>
                  <a:pt x="193386" y="115608"/>
                  <a:pt x="169574" y="115608"/>
                </a:cubicBezTo>
                <a:cubicBezTo>
                  <a:pt x="144679" y="115608"/>
                  <a:pt x="124113" y="136497"/>
                  <a:pt x="124113" y="162428"/>
                </a:cubicBezTo>
                <a:lnTo>
                  <a:pt x="124113" y="194841"/>
                </a:lnTo>
                <a:lnTo>
                  <a:pt x="255443" y="194841"/>
                </a:lnTo>
                <a:cubicBezTo>
                  <a:pt x="266988" y="194841"/>
                  <a:pt x="276369" y="203845"/>
                  <a:pt x="276369" y="215009"/>
                </a:cubicBezTo>
                <a:lnTo>
                  <a:pt x="276369" y="249584"/>
                </a:lnTo>
                <a:lnTo>
                  <a:pt x="321108" y="249584"/>
                </a:lnTo>
                <a:cubicBezTo>
                  <a:pt x="326880" y="249584"/>
                  <a:pt x="331571" y="244542"/>
                  <a:pt x="331571" y="238779"/>
                </a:cubicBezTo>
                <a:lnTo>
                  <a:pt x="331571" y="48981"/>
                </a:lnTo>
                <a:close/>
                <a:moveTo>
                  <a:pt x="310797" y="17463"/>
                </a:moveTo>
                <a:cubicBezTo>
                  <a:pt x="314325" y="17463"/>
                  <a:pt x="317147" y="20209"/>
                  <a:pt x="317147" y="23642"/>
                </a:cubicBezTo>
                <a:cubicBezTo>
                  <a:pt x="317147" y="27074"/>
                  <a:pt x="314325" y="29820"/>
                  <a:pt x="310797" y="29820"/>
                </a:cubicBezTo>
                <a:cubicBezTo>
                  <a:pt x="307270" y="29820"/>
                  <a:pt x="304800" y="27074"/>
                  <a:pt x="304800" y="23642"/>
                </a:cubicBezTo>
                <a:cubicBezTo>
                  <a:pt x="304800" y="20209"/>
                  <a:pt x="307270" y="17463"/>
                  <a:pt x="310797" y="17463"/>
                </a:cubicBezTo>
                <a:close/>
                <a:moveTo>
                  <a:pt x="285750" y="17463"/>
                </a:moveTo>
                <a:cubicBezTo>
                  <a:pt x="288925" y="17463"/>
                  <a:pt x="291747" y="20209"/>
                  <a:pt x="291747" y="23642"/>
                </a:cubicBezTo>
                <a:cubicBezTo>
                  <a:pt x="291747" y="27074"/>
                  <a:pt x="288925" y="29820"/>
                  <a:pt x="285750" y="29820"/>
                </a:cubicBezTo>
                <a:cubicBezTo>
                  <a:pt x="282222" y="29820"/>
                  <a:pt x="279400" y="27074"/>
                  <a:pt x="279400" y="23642"/>
                </a:cubicBezTo>
                <a:cubicBezTo>
                  <a:pt x="279400" y="20209"/>
                  <a:pt x="282222" y="17463"/>
                  <a:pt x="285750" y="17463"/>
                </a:cubicBezTo>
                <a:close/>
                <a:moveTo>
                  <a:pt x="260350" y="17463"/>
                </a:moveTo>
                <a:cubicBezTo>
                  <a:pt x="263878" y="17463"/>
                  <a:pt x="266347" y="20209"/>
                  <a:pt x="266347" y="23642"/>
                </a:cubicBezTo>
                <a:cubicBezTo>
                  <a:pt x="266347" y="27074"/>
                  <a:pt x="263878" y="29820"/>
                  <a:pt x="260350" y="29820"/>
                </a:cubicBezTo>
                <a:cubicBezTo>
                  <a:pt x="256822" y="29820"/>
                  <a:pt x="254000" y="27074"/>
                  <a:pt x="254000" y="23642"/>
                </a:cubicBezTo>
                <a:cubicBezTo>
                  <a:pt x="254000" y="20209"/>
                  <a:pt x="256822" y="17463"/>
                  <a:pt x="260350" y="17463"/>
                </a:cubicBezTo>
                <a:close/>
                <a:moveTo>
                  <a:pt x="20204" y="9364"/>
                </a:moveTo>
                <a:cubicBezTo>
                  <a:pt x="14071" y="9364"/>
                  <a:pt x="9381" y="14406"/>
                  <a:pt x="9381" y="20529"/>
                </a:cubicBezTo>
                <a:lnTo>
                  <a:pt x="9381" y="39257"/>
                </a:lnTo>
                <a:lnTo>
                  <a:pt x="331571" y="39257"/>
                </a:lnTo>
                <a:lnTo>
                  <a:pt x="331571" y="20529"/>
                </a:lnTo>
                <a:cubicBezTo>
                  <a:pt x="331571" y="14406"/>
                  <a:pt x="326880" y="9364"/>
                  <a:pt x="321108" y="9364"/>
                </a:cubicBezTo>
                <a:close/>
                <a:moveTo>
                  <a:pt x="20204" y="0"/>
                </a:moveTo>
                <a:lnTo>
                  <a:pt x="321108" y="0"/>
                </a:lnTo>
                <a:cubicBezTo>
                  <a:pt x="331931" y="0"/>
                  <a:pt x="340951" y="9364"/>
                  <a:pt x="340951" y="20529"/>
                </a:cubicBezTo>
                <a:lnTo>
                  <a:pt x="340951" y="238779"/>
                </a:lnTo>
                <a:cubicBezTo>
                  <a:pt x="340951" y="249944"/>
                  <a:pt x="331931" y="258948"/>
                  <a:pt x="321108" y="258948"/>
                </a:cubicBezTo>
                <a:lnTo>
                  <a:pt x="276369" y="258948"/>
                </a:lnTo>
                <a:lnTo>
                  <a:pt x="276369" y="341062"/>
                </a:lnTo>
                <a:cubicBezTo>
                  <a:pt x="276369" y="352226"/>
                  <a:pt x="266988" y="361590"/>
                  <a:pt x="255443" y="361590"/>
                </a:cubicBezTo>
                <a:lnTo>
                  <a:pt x="83344" y="361590"/>
                </a:lnTo>
                <a:cubicBezTo>
                  <a:pt x="71798" y="361590"/>
                  <a:pt x="62778" y="352226"/>
                  <a:pt x="62778" y="341062"/>
                </a:cubicBezTo>
                <a:lnTo>
                  <a:pt x="62778" y="258948"/>
                </a:lnTo>
                <a:lnTo>
                  <a:pt x="20204" y="258948"/>
                </a:lnTo>
                <a:cubicBezTo>
                  <a:pt x="9020" y="258948"/>
                  <a:pt x="0" y="249944"/>
                  <a:pt x="0" y="238779"/>
                </a:cubicBezTo>
                <a:lnTo>
                  <a:pt x="0" y="20529"/>
                </a:lnTo>
                <a:cubicBezTo>
                  <a:pt x="0" y="9364"/>
                  <a:pt x="9020" y="0"/>
                  <a:pt x="202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37">
            <a:extLst>
              <a:ext uri="{FF2B5EF4-FFF2-40B4-BE49-F238E27FC236}">
                <a16:creationId xmlns:a16="http://schemas.microsoft.com/office/drawing/2014/main" id="{5E20C926-9D1D-0F48-AB79-98E284347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484" y="5116158"/>
            <a:ext cx="521216" cy="622841"/>
          </a:xfrm>
          <a:custGeom>
            <a:avLst/>
            <a:gdLst>
              <a:gd name="connsiteX0" fmla="*/ 268832 w 301265"/>
              <a:gd name="connsiteY0" fmla="*/ 327668 h 360004"/>
              <a:gd name="connsiteX1" fmla="*/ 268832 w 301265"/>
              <a:gd name="connsiteY1" fmla="*/ 343836 h 360004"/>
              <a:gd name="connsiteX2" fmla="*/ 267391 w 301265"/>
              <a:gd name="connsiteY2" fmla="*/ 350303 h 360004"/>
              <a:gd name="connsiteX3" fmla="*/ 281084 w 301265"/>
              <a:gd name="connsiteY3" fmla="*/ 327668 h 360004"/>
              <a:gd name="connsiteX4" fmla="*/ 18739 w 301265"/>
              <a:gd name="connsiteY4" fmla="*/ 327668 h 360004"/>
              <a:gd name="connsiteX5" fmla="*/ 33514 w 301265"/>
              <a:gd name="connsiteY5" fmla="*/ 350303 h 360004"/>
              <a:gd name="connsiteX6" fmla="*/ 32433 w 301265"/>
              <a:gd name="connsiteY6" fmla="*/ 343836 h 360004"/>
              <a:gd name="connsiteX7" fmla="*/ 32433 w 301265"/>
              <a:gd name="connsiteY7" fmla="*/ 327668 h 360004"/>
              <a:gd name="connsiteX8" fmla="*/ 138618 w 301265"/>
              <a:gd name="connsiteY8" fmla="*/ 260040 h 360004"/>
              <a:gd name="connsiteX9" fmla="*/ 145840 w 301265"/>
              <a:gd name="connsiteY9" fmla="*/ 260086 h 360004"/>
              <a:gd name="connsiteX10" fmla="*/ 153108 w 301265"/>
              <a:gd name="connsiteY10" fmla="*/ 264087 h 360004"/>
              <a:gd name="connsiteX11" fmla="*/ 160013 w 301265"/>
              <a:gd name="connsiteY11" fmla="*/ 268453 h 360004"/>
              <a:gd name="connsiteX12" fmla="*/ 160013 w 301265"/>
              <a:gd name="connsiteY12" fmla="*/ 280822 h 360004"/>
              <a:gd name="connsiteX13" fmla="*/ 153108 w 301265"/>
              <a:gd name="connsiteY13" fmla="*/ 284824 h 360004"/>
              <a:gd name="connsiteX14" fmla="*/ 145840 w 301265"/>
              <a:gd name="connsiteY14" fmla="*/ 288826 h 360004"/>
              <a:gd name="connsiteX15" fmla="*/ 134938 w 301265"/>
              <a:gd name="connsiteY15" fmla="*/ 282641 h 360004"/>
              <a:gd name="connsiteX16" fmla="*/ 134938 w 301265"/>
              <a:gd name="connsiteY16" fmla="*/ 274638 h 360004"/>
              <a:gd name="connsiteX17" fmla="*/ 134938 w 301265"/>
              <a:gd name="connsiteY17" fmla="*/ 266270 h 360004"/>
              <a:gd name="connsiteX18" fmla="*/ 138618 w 301265"/>
              <a:gd name="connsiteY18" fmla="*/ 260040 h 360004"/>
              <a:gd name="connsiteX19" fmla="*/ 268832 w 301265"/>
              <a:gd name="connsiteY19" fmla="*/ 211978 h 360004"/>
              <a:gd name="connsiteX20" fmla="*/ 268832 w 301265"/>
              <a:gd name="connsiteY20" fmla="*/ 296770 h 360004"/>
              <a:gd name="connsiteX21" fmla="*/ 286490 w 301265"/>
              <a:gd name="connsiteY21" fmla="*/ 296770 h 360004"/>
              <a:gd name="connsiteX22" fmla="*/ 291895 w 301265"/>
              <a:gd name="connsiteY22" fmla="*/ 291380 h 360004"/>
              <a:gd name="connsiteX23" fmla="*/ 291895 w 301265"/>
              <a:gd name="connsiteY23" fmla="*/ 247547 h 360004"/>
              <a:gd name="connsiteX24" fmla="*/ 268832 w 301265"/>
              <a:gd name="connsiteY24" fmla="*/ 211978 h 360004"/>
              <a:gd name="connsiteX25" fmla="*/ 32433 w 301265"/>
              <a:gd name="connsiteY25" fmla="*/ 211978 h 360004"/>
              <a:gd name="connsiteX26" fmla="*/ 9009 w 301265"/>
              <a:gd name="connsiteY26" fmla="*/ 247547 h 360004"/>
              <a:gd name="connsiteX27" fmla="*/ 9009 w 301265"/>
              <a:gd name="connsiteY27" fmla="*/ 291380 h 360004"/>
              <a:gd name="connsiteX28" fmla="*/ 14414 w 301265"/>
              <a:gd name="connsiteY28" fmla="*/ 296770 h 360004"/>
              <a:gd name="connsiteX29" fmla="*/ 32433 w 301265"/>
              <a:gd name="connsiteY29" fmla="*/ 296770 h 360004"/>
              <a:gd name="connsiteX30" fmla="*/ 48289 w 301265"/>
              <a:gd name="connsiteY30" fmla="*/ 198325 h 360004"/>
              <a:gd name="connsiteX31" fmla="*/ 41802 w 301265"/>
              <a:gd name="connsiteY31" fmla="*/ 205152 h 360004"/>
              <a:gd name="connsiteX32" fmla="*/ 41802 w 301265"/>
              <a:gd name="connsiteY32" fmla="*/ 343836 h 360004"/>
              <a:gd name="connsiteX33" fmla="*/ 48289 w 301265"/>
              <a:gd name="connsiteY33" fmla="*/ 350663 h 360004"/>
              <a:gd name="connsiteX34" fmla="*/ 252616 w 301265"/>
              <a:gd name="connsiteY34" fmla="*/ 350663 h 360004"/>
              <a:gd name="connsiteX35" fmla="*/ 259463 w 301265"/>
              <a:gd name="connsiteY35" fmla="*/ 343836 h 360004"/>
              <a:gd name="connsiteX36" fmla="*/ 259463 w 301265"/>
              <a:gd name="connsiteY36" fmla="*/ 205152 h 360004"/>
              <a:gd name="connsiteX37" fmla="*/ 252616 w 301265"/>
              <a:gd name="connsiteY37" fmla="*/ 198325 h 360004"/>
              <a:gd name="connsiteX38" fmla="*/ 179070 w 301265"/>
              <a:gd name="connsiteY38" fmla="*/ 60043 h 360004"/>
              <a:gd name="connsiteX39" fmla="*/ 172583 w 301265"/>
              <a:gd name="connsiteY39" fmla="*/ 62570 h 360004"/>
              <a:gd name="connsiteX40" fmla="*/ 100862 w 301265"/>
              <a:gd name="connsiteY40" fmla="*/ 97588 h 360004"/>
              <a:gd name="connsiteX41" fmla="*/ 95095 w 301265"/>
              <a:gd name="connsiteY41" fmla="*/ 104447 h 360004"/>
              <a:gd name="connsiteX42" fmla="*/ 95095 w 301265"/>
              <a:gd name="connsiteY42" fmla="*/ 106974 h 360004"/>
              <a:gd name="connsiteX43" fmla="*/ 113836 w 301265"/>
              <a:gd name="connsiteY43" fmla="*/ 148850 h 360004"/>
              <a:gd name="connsiteX44" fmla="*/ 157446 w 301265"/>
              <a:gd name="connsiteY44" fmla="*/ 162569 h 360004"/>
              <a:gd name="connsiteX45" fmla="*/ 206821 w 301265"/>
              <a:gd name="connsiteY45" fmla="*/ 113111 h 360004"/>
              <a:gd name="connsiteX46" fmla="*/ 185558 w 301265"/>
              <a:gd name="connsiteY46" fmla="*/ 62570 h 360004"/>
              <a:gd name="connsiteX47" fmla="*/ 179070 w 301265"/>
              <a:gd name="connsiteY47" fmla="*/ 60043 h 360004"/>
              <a:gd name="connsiteX48" fmla="*/ 178620 w 301265"/>
              <a:gd name="connsiteY48" fmla="*/ 50837 h 360004"/>
              <a:gd name="connsiteX49" fmla="*/ 191324 w 301265"/>
              <a:gd name="connsiteY49" fmla="*/ 54989 h 360004"/>
              <a:gd name="connsiteX50" fmla="*/ 216192 w 301265"/>
              <a:gd name="connsiteY50" fmla="*/ 114194 h 360004"/>
              <a:gd name="connsiteX51" fmla="*/ 158527 w 301265"/>
              <a:gd name="connsiteY51" fmla="*/ 172316 h 360004"/>
              <a:gd name="connsiteX52" fmla="*/ 151319 w 301265"/>
              <a:gd name="connsiteY52" fmla="*/ 172677 h 360004"/>
              <a:gd name="connsiteX53" fmla="*/ 107349 w 301265"/>
              <a:gd name="connsiteY53" fmla="*/ 155709 h 360004"/>
              <a:gd name="connsiteX54" fmla="*/ 85725 w 301265"/>
              <a:gd name="connsiteY54" fmla="*/ 106974 h 360004"/>
              <a:gd name="connsiteX55" fmla="*/ 85725 w 301265"/>
              <a:gd name="connsiteY55" fmla="*/ 104086 h 360004"/>
              <a:gd name="connsiteX56" fmla="*/ 99060 w 301265"/>
              <a:gd name="connsiteY56" fmla="*/ 88201 h 360004"/>
              <a:gd name="connsiteX57" fmla="*/ 166456 w 301265"/>
              <a:gd name="connsiteY57" fmla="*/ 55350 h 360004"/>
              <a:gd name="connsiteX58" fmla="*/ 178620 w 301265"/>
              <a:gd name="connsiteY58" fmla="*/ 50837 h 360004"/>
              <a:gd name="connsiteX59" fmla="*/ 150993 w 301265"/>
              <a:gd name="connsiteY59" fmla="*/ 9700 h 360004"/>
              <a:gd name="connsiteX60" fmla="*/ 64865 w 301265"/>
              <a:gd name="connsiteY60" fmla="*/ 83354 h 360004"/>
              <a:gd name="connsiteX61" fmla="*/ 64865 w 301265"/>
              <a:gd name="connsiteY61" fmla="*/ 188265 h 360004"/>
              <a:gd name="connsiteX62" fmla="*/ 64865 w 301265"/>
              <a:gd name="connsiteY62" fmla="*/ 188984 h 360004"/>
              <a:gd name="connsiteX63" fmla="*/ 237480 w 301265"/>
              <a:gd name="connsiteY63" fmla="*/ 188984 h 360004"/>
              <a:gd name="connsiteX64" fmla="*/ 237480 w 301265"/>
              <a:gd name="connsiteY64" fmla="*/ 188265 h 360004"/>
              <a:gd name="connsiteX65" fmla="*/ 237480 w 301265"/>
              <a:gd name="connsiteY65" fmla="*/ 83354 h 360004"/>
              <a:gd name="connsiteX66" fmla="*/ 150993 w 301265"/>
              <a:gd name="connsiteY66" fmla="*/ 9700 h 360004"/>
              <a:gd name="connsiteX67" fmla="*/ 150993 w 301265"/>
              <a:gd name="connsiteY67" fmla="*/ 0 h 360004"/>
              <a:gd name="connsiteX68" fmla="*/ 246850 w 301265"/>
              <a:gd name="connsiteY68" fmla="*/ 83354 h 360004"/>
              <a:gd name="connsiteX69" fmla="*/ 246850 w 301265"/>
              <a:gd name="connsiteY69" fmla="*/ 188265 h 360004"/>
              <a:gd name="connsiteX70" fmla="*/ 246850 w 301265"/>
              <a:gd name="connsiteY70" fmla="*/ 188984 h 360004"/>
              <a:gd name="connsiteX71" fmla="*/ 252616 w 301265"/>
              <a:gd name="connsiteY71" fmla="*/ 188984 h 360004"/>
              <a:gd name="connsiteX72" fmla="*/ 268472 w 301265"/>
              <a:gd name="connsiteY72" fmla="*/ 201199 h 360004"/>
              <a:gd name="connsiteX73" fmla="*/ 301265 w 301265"/>
              <a:gd name="connsiteY73" fmla="*/ 247547 h 360004"/>
              <a:gd name="connsiteX74" fmla="*/ 301265 w 301265"/>
              <a:gd name="connsiteY74" fmla="*/ 291380 h 360004"/>
              <a:gd name="connsiteX75" fmla="*/ 286490 w 301265"/>
              <a:gd name="connsiteY75" fmla="*/ 306111 h 360004"/>
              <a:gd name="connsiteX76" fmla="*/ 268832 w 301265"/>
              <a:gd name="connsiteY76" fmla="*/ 306111 h 360004"/>
              <a:gd name="connsiteX77" fmla="*/ 268832 w 301265"/>
              <a:gd name="connsiteY77" fmla="*/ 318327 h 360004"/>
              <a:gd name="connsiteX78" fmla="*/ 286130 w 301265"/>
              <a:gd name="connsiteY78" fmla="*/ 318327 h 360004"/>
              <a:gd name="connsiteX79" fmla="*/ 290814 w 301265"/>
              <a:gd name="connsiteY79" fmla="*/ 322998 h 360004"/>
              <a:gd name="connsiteX80" fmla="*/ 264508 w 301265"/>
              <a:gd name="connsiteY80" fmla="*/ 360004 h 360004"/>
              <a:gd name="connsiteX81" fmla="*/ 253336 w 301265"/>
              <a:gd name="connsiteY81" fmla="*/ 360004 h 360004"/>
              <a:gd name="connsiteX82" fmla="*/ 252976 w 301265"/>
              <a:gd name="connsiteY82" fmla="*/ 360004 h 360004"/>
              <a:gd name="connsiteX83" fmla="*/ 252616 w 301265"/>
              <a:gd name="connsiteY83" fmla="*/ 360004 h 360004"/>
              <a:gd name="connsiteX84" fmla="*/ 48289 w 301265"/>
              <a:gd name="connsiteY84" fmla="*/ 360004 h 360004"/>
              <a:gd name="connsiteX85" fmla="*/ 47928 w 301265"/>
              <a:gd name="connsiteY85" fmla="*/ 360004 h 360004"/>
              <a:gd name="connsiteX86" fmla="*/ 46847 w 301265"/>
              <a:gd name="connsiteY86" fmla="*/ 360004 h 360004"/>
              <a:gd name="connsiteX87" fmla="*/ 35676 w 301265"/>
              <a:gd name="connsiteY87" fmla="*/ 360004 h 360004"/>
              <a:gd name="connsiteX88" fmla="*/ 9009 w 301265"/>
              <a:gd name="connsiteY88" fmla="*/ 322998 h 360004"/>
              <a:gd name="connsiteX89" fmla="*/ 14054 w 301265"/>
              <a:gd name="connsiteY89" fmla="*/ 318327 h 360004"/>
              <a:gd name="connsiteX90" fmla="*/ 32433 w 301265"/>
              <a:gd name="connsiteY90" fmla="*/ 318327 h 360004"/>
              <a:gd name="connsiteX91" fmla="*/ 32433 w 301265"/>
              <a:gd name="connsiteY91" fmla="*/ 306111 h 360004"/>
              <a:gd name="connsiteX92" fmla="*/ 14414 w 301265"/>
              <a:gd name="connsiteY92" fmla="*/ 306111 h 360004"/>
              <a:gd name="connsiteX93" fmla="*/ 0 w 301265"/>
              <a:gd name="connsiteY93" fmla="*/ 291380 h 360004"/>
              <a:gd name="connsiteX94" fmla="*/ 0 w 301265"/>
              <a:gd name="connsiteY94" fmla="*/ 247547 h 360004"/>
              <a:gd name="connsiteX95" fmla="*/ 32793 w 301265"/>
              <a:gd name="connsiteY95" fmla="*/ 201199 h 360004"/>
              <a:gd name="connsiteX96" fmla="*/ 48289 w 301265"/>
              <a:gd name="connsiteY96" fmla="*/ 188984 h 360004"/>
              <a:gd name="connsiteX97" fmla="*/ 55856 w 301265"/>
              <a:gd name="connsiteY97" fmla="*/ 188984 h 360004"/>
              <a:gd name="connsiteX98" fmla="*/ 55496 w 301265"/>
              <a:gd name="connsiteY98" fmla="*/ 188265 h 360004"/>
              <a:gd name="connsiteX99" fmla="*/ 55496 w 301265"/>
              <a:gd name="connsiteY99" fmla="*/ 83354 h 360004"/>
              <a:gd name="connsiteX100" fmla="*/ 150993 w 301265"/>
              <a:gd name="connsiteY100" fmla="*/ 0 h 36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1265" h="360004">
                <a:moveTo>
                  <a:pt x="268832" y="327668"/>
                </a:moveTo>
                <a:lnTo>
                  <a:pt x="268832" y="343836"/>
                </a:lnTo>
                <a:cubicBezTo>
                  <a:pt x="268832" y="345992"/>
                  <a:pt x="268472" y="348148"/>
                  <a:pt x="267391" y="350303"/>
                </a:cubicBezTo>
                <a:cubicBezTo>
                  <a:pt x="274598" y="348148"/>
                  <a:pt x="280003" y="338806"/>
                  <a:pt x="281084" y="327668"/>
                </a:cubicBezTo>
                <a:close/>
                <a:moveTo>
                  <a:pt x="18739" y="327668"/>
                </a:moveTo>
                <a:cubicBezTo>
                  <a:pt x="20180" y="339525"/>
                  <a:pt x="26306" y="348866"/>
                  <a:pt x="33514" y="350303"/>
                </a:cubicBezTo>
                <a:cubicBezTo>
                  <a:pt x="32793" y="348507"/>
                  <a:pt x="32433" y="345992"/>
                  <a:pt x="32433" y="343836"/>
                </a:cubicBezTo>
                <a:lnTo>
                  <a:pt x="32433" y="327668"/>
                </a:lnTo>
                <a:close/>
                <a:moveTo>
                  <a:pt x="138618" y="260040"/>
                </a:moveTo>
                <a:cubicBezTo>
                  <a:pt x="140753" y="258812"/>
                  <a:pt x="143478" y="258630"/>
                  <a:pt x="145840" y="260086"/>
                </a:cubicBezTo>
                <a:lnTo>
                  <a:pt x="153108" y="264087"/>
                </a:lnTo>
                <a:lnTo>
                  <a:pt x="160013" y="268453"/>
                </a:lnTo>
                <a:cubicBezTo>
                  <a:pt x="164737" y="271000"/>
                  <a:pt x="164737" y="277912"/>
                  <a:pt x="160013" y="280822"/>
                </a:cubicBezTo>
                <a:lnTo>
                  <a:pt x="153108" y="284824"/>
                </a:lnTo>
                <a:lnTo>
                  <a:pt x="145840" y="288826"/>
                </a:lnTo>
                <a:cubicBezTo>
                  <a:pt x="141116" y="291736"/>
                  <a:pt x="134938" y="288098"/>
                  <a:pt x="134938" y="282641"/>
                </a:cubicBezTo>
                <a:lnTo>
                  <a:pt x="134938" y="274638"/>
                </a:lnTo>
                <a:lnTo>
                  <a:pt x="134938" y="266270"/>
                </a:lnTo>
                <a:cubicBezTo>
                  <a:pt x="134938" y="263542"/>
                  <a:pt x="136483" y="261268"/>
                  <a:pt x="138618" y="260040"/>
                </a:cubicBezTo>
                <a:close/>
                <a:moveTo>
                  <a:pt x="268832" y="211978"/>
                </a:moveTo>
                <a:lnTo>
                  <a:pt x="268832" y="296770"/>
                </a:lnTo>
                <a:lnTo>
                  <a:pt x="286490" y="296770"/>
                </a:lnTo>
                <a:cubicBezTo>
                  <a:pt x="289373" y="296770"/>
                  <a:pt x="291895" y="294255"/>
                  <a:pt x="291895" y="291380"/>
                </a:cubicBezTo>
                <a:lnTo>
                  <a:pt x="291895" y="247547"/>
                </a:lnTo>
                <a:cubicBezTo>
                  <a:pt x="291895" y="236769"/>
                  <a:pt x="280003" y="219882"/>
                  <a:pt x="268832" y="211978"/>
                </a:cubicBezTo>
                <a:close/>
                <a:moveTo>
                  <a:pt x="32433" y="211978"/>
                </a:moveTo>
                <a:cubicBezTo>
                  <a:pt x="21261" y="219882"/>
                  <a:pt x="9009" y="236769"/>
                  <a:pt x="9009" y="247547"/>
                </a:cubicBezTo>
                <a:lnTo>
                  <a:pt x="9009" y="291380"/>
                </a:lnTo>
                <a:cubicBezTo>
                  <a:pt x="9009" y="294255"/>
                  <a:pt x="11531" y="296770"/>
                  <a:pt x="14414" y="296770"/>
                </a:cubicBezTo>
                <a:lnTo>
                  <a:pt x="32433" y="296770"/>
                </a:lnTo>
                <a:close/>
                <a:moveTo>
                  <a:pt x="48289" y="198325"/>
                </a:moveTo>
                <a:cubicBezTo>
                  <a:pt x="44685" y="198325"/>
                  <a:pt x="41802" y="201559"/>
                  <a:pt x="41802" y="205152"/>
                </a:cubicBezTo>
                <a:lnTo>
                  <a:pt x="41802" y="343836"/>
                </a:lnTo>
                <a:cubicBezTo>
                  <a:pt x="41802" y="347429"/>
                  <a:pt x="44685" y="350663"/>
                  <a:pt x="48289" y="350663"/>
                </a:cubicBezTo>
                <a:lnTo>
                  <a:pt x="252616" y="350663"/>
                </a:lnTo>
                <a:cubicBezTo>
                  <a:pt x="256580" y="350663"/>
                  <a:pt x="259463" y="347429"/>
                  <a:pt x="259463" y="343836"/>
                </a:cubicBezTo>
                <a:lnTo>
                  <a:pt x="259463" y="205152"/>
                </a:lnTo>
                <a:cubicBezTo>
                  <a:pt x="259463" y="201559"/>
                  <a:pt x="256580" y="198325"/>
                  <a:pt x="252616" y="198325"/>
                </a:cubicBezTo>
                <a:close/>
                <a:moveTo>
                  <a:pt x="179070" y="60043"/>
                </a:moveTo>
                <a:cubicBezTo>
                  <a:pt x="176908" y="60043"/>
                  <a:pt x="174385" y="61126"/>
                  <a:pt x="172583" y="62570"/>
                </a:cubicBezTo>
                <a:cubicBezTo>
                  <a:pt x="152040" y="80259"/>
                  <a:pt x="127171" y="92533"/>
                  <a:pt x="100862" y="97588"/>
                </a:cubicBezTo>
                <a:cubicBezTo>
                  <a:pt x="97618" y="98310"/>
                  <a:pt x="95456" y="100837"/>
                  <a:pt x="95095" y="104447"/>
                </a:cubicBezTo>
                <a:cubicBezTo>
                  <a:pt x="95095" y="105169"/>
                  <a:pt x="95095" y="105891"/>
                  <a:pt x="95095" y="106974"/>
                </a:cubicBezTo>
                <a:cubicBezTo>
                  <a:pt x="95095" y="122858"/>
                  <a:pt x="101943" y="138381"/>
                  <a:pt x="113836" y="148850"/>
                </a:cubicBezTo>
                <a:cubicBezTo>
                  <a:pt x="125730" y="159681"/>
                  <a:pt x="141228" y="164374"/>
                  <a:pt x="157446" y="162569"/>
                </a:cubicBezTo>
                <a:cubicBezTo>
                  <a:pt x="183035" y="159681"/>
                  <a:pt x="203938" y="139103"/>
                  <a:pt x="206821" y="113111"/>
                </a:cubicBezTo>
                <a:cubicBezTo>
                  <a:pt x="208984" y="93616"/>
                  <a:pt x="201055" y="74483"/>
                  <a:pt x="185558" y="62570"/>
                </a:cubicBezTo>
                <a:cubicBezTo>
                  <a:pt x="183395" y="60765"/>
                  <a:pt x="181233" y="60043"/>
                  <a:pt x="179070" y="60043"/>
                </a:cubicBezTo>
                <a:close/>
                <a:moveTo>
                  <a:pt x="178620" y="50837"/>
                </a:moveTo>
                <a:cubicBezTo>
                  <a:pt x="183035" y="50747"/>
                  <a:pt x="187540" y="52101"/>
                  <a:pt x="191324" y="54989"/>
                </a:cubicBezTo>
                <a:cubicBezTo>
                  <a:pt x="209344" y="69068"/>
                  <a:pt x="218715" y="91089"/>
                  <a:pt x="216192" y="114194"/>
                </a:cubicBezTo>
                <a:cubicBezTo>
                  <a:pt x="212948" y="144518"/>
                  <a:pt x="188801" y="168706"/>
                  <a:pt x="158527" y="172316"/>
                </a:cubicBezTo>
                <a:cubicBezTo>
                  <a:pt x="156004" y="172316"/>
                  <a:pt x="153842" y="172677"/>
                  <a:pt x="151319" y="172677"/>
                </a:cubicBezTo>
                <a:cubicBezTo>
                  <a:pt x="135101" y="172677"/>
                  <a:pt x="119603" y="166540"/>
                  <a:pt x="107349" y="155709"/>
                </a:cubicBezTo>
                <a:cubicBezTo>
                  <a:pt x="93654" y="143435"/>
                  <a:pt x="85725" y="125746"/>
                  <a:pt x="85725" y="106974"/>
                </a:cubicBezTo>
                <a:cubicBezTo>
                  <a:pt x="85725" y="105891"/>
                  <a:pt x="85725" y="104808"/>
                  <a:pt x="85725" y="104086"/>
                </a:cubicBezTo>
                <a:cubicBezTo>
                  <a:pt x="86085" y="96144"/>
                  <a:pt x="91491" y="89645"/>
                  <a:pt x="99060" y="88201"/>
                </a:cubicBezTo>
                <a:cubicBezTo>
                  <a:pt x="123928" y="83508"/>
                  <a:pt x="147355" y="72317"/>
                  <a:pt x="166456" y="55350"/>
                </a:cubicBezTo>
                <a:cubicBezTo>
                  <a:pt x="169880" y="52462"/>
                  <a:pt x="174205" y="50928"/>
                  <a:pt x="178620" y="50837"/>
                </a:cubicBezTo>
                <a:close/>
                <a:moveTo>
                  <a:pt x="150993" y="9700"/>
                </a:moveTo>
                <a:cubicBezTo>
                  <a:pt x="103785" y="9700"/>
                  <a:pt x="64865" y="42755"/>
                  <a:pt x="64865" y="83354"/>
                </a:cubicBezTo>
                <a:lnTo>
                  <a:pt x="64865" y="188265"/>
                </a:lnTo>
                <a:cubicBezTo>
                  <a:pt x="64865" y="188265"/>
                  <a:pt x="64865" y="188624"/>
                  <a:pt x="64865" y="188984"/>
                </a:cubicBezTo>
                <a:lnTo>
                  <a:pt x="237480" y="188984"/>
                </a:lnTo>
                <a:cubicBezTo>
                  <a:pt x="237480" y="188624"/>
                  <a:pt x="237480" y="188265"/>
                  <a:pt x="237480" y="188265"/>
                </a:cubicBezTo>
                <a:lnTo>
                  <a:pt x="237480" y="83354"/>
                </a:lnTo>
                <a:cubicBezTo>
                  <a:pt x="237480" y="42755"/>
                  <a:pt x="198921" y="9700"/>
                  <a:pt x="150993" y="9700"/>
                </a:cubicBezTo>
                <a:close/>
                <a:moveTo>
                  <a:pt x="150993" y="0"/>
                </a:moveTo>
                <a:cubicBezTo>
                  <a:pt x="203966" y="0"/>
                  <a:pt x="246850" y="37365"/>
                  <a:pt x="246850" y="83354"/>
                </a:cubicBezTo>
                <a:lnTo>
                  <a:pt x="246850" y="188265"/>
                </a:lnTo>
                <a:cubicBezTo>
                  <a:pt x="246850" y="188265"/>
                  <a:pt x="246850" y="188624"/>
                  <a:pt x="246850" y="188984"/>
                </a:cubicBezTo>
                <a:lnTo>
                  <a:pt x="252616" y="188984"/>
                </a:lnTo>
                <a:cubicBezTo>
                  <a:pt x="260183" y="188984"/>
                  <a:pt x="266670" y="194014"/>
                  <a:pt x="268472" y="201199"/>
                </a:cubicBezTo>
                <a:cubicBezTo>
                  <a:pt x="283967" y="208026"/>
                  <a:pt x="301265" y="231739"/>
                  <a:pt x="301265" y="247547"/>
                </a:cubicBezTo>
                <a:lnTo>
                  <a:pt x="301265" y="291380"/>
                </a:lnTo>
                <a:cubicBezTo>
                  <a:pt x="301265" y="299644"/>
                  <a:pt x="294418" y="306111"/>
                  <a:pt x="286490" y="306111"/>
                </a:cubicBezTo>
                <a:lnTo>
                  <a:pt x="268832" y="306111"/>
                </a:lnTo>
                <a:lnTo>
                  <a:pt x="268832" y="318327"/>
                </a:lnTo>
                <a:lnTo>
                  <a:pt x="286130" y="318327"/>
                </a:lnTo>
                <a:cubicBezTo>
                  <a:pt x="288652" y="318327"/>
                  <a:pt x="290814" y="320483"/>
                  <a:pt x="290814" y="322998"/>
                </a:cubicBezTo>
                <a:cubicBezTo>
                  <a:pt x="290814" y="343836"/>
                  <a:pt x="279283" y="360004"/>
                  <a:pt x="264508" y="360004"/>
                </a:cubicBezTo>
                <a:lnTo>
                  <a:pt x="253336" y="360004"/>
                </a:lnTo>
                <a:cubicBezTo>
                  <a:pt x="252976" y="360004"/>
                  <a:pt x="252976" y="360004"/>
                  <a:pt x="252976" y="360004"/>
                </a:cubicBezTo>
                <a:lnTo>
                  <a:pt x="252616" y="360004"/>
                </a:lnTo>
                <a:lnTo>
                  <a:pt x="48289" y="360004"/>
                </a:lnTo>
                <a:lnTo>
                  <a:pt x="47928" y="360004"/>
                </a:lnTo>
                <a:cubicBezTo>
                  <a:pt x="47568" y="360004"/>
                  <a:pt x="47207" y="360004"/>
                  <a:pt x="46847" y="360004"/>
                </a:cubicBezTo>
                <a:lnTo>
                  <a:pt x="35676" y="360004"/>
                </a:lnTo>
                <a:cubicBezTo>
                  <a:pt x="20901" y="360004"/>
                  <a:pt x="9009" y="343836"/>
                  <a:pt x="9009" y="322998"/>
                </a:cubicBezTo>
                <a:cubicBezTo>
                  <a:pt x="9009" y="320483"/>
                  <a:pt x="11531" y="318327"/>
                  <a:pt x="14054" y="318327"/>
                </a:cubicBezTo>
                <a:lnTo>
                  <a:pt x="32433" y="318327"/>
                </a:lnTo>
                <a:lnTo>
                  <a:pt x="32433" y="306111"/>
                </a:lnTo>
                <a:lnTo>
                  <a:pt x="14414" y="306111"/>
                </a:lnTo>
                <a:cubicBezTo>
                  <a:pt x="6486" y="306111"/>
                  <a:pt x="0" y="299644"/>
                  <a:pt x="0" y="291380"/>
                </a:cubicBezTo>
                <a:lnTo>
                  <a:pt x="0" y="247547"/>
                </a:lnTo>
                <a:cubicBezTo>
                  <a:pt x="0" y="231739"/>
                  <a:pt x="17297" y="208026"/>
                  <a:pt x="32793" y="201199"/>
                </a:cubicBezTo>
                <a:cubicBezTo>
                  <a:pt x="34595" y="194014"/>
                  <a:pt x="40721" y="188984"/>
                  <a:pt x="48289" y="188984"/>
                </a:cubicBezTo>
                <a:lnTo>
                  <a:pt x="55856" y="188984"/>
                </a:lnTo>
                <a:cubicBezTo>
                  <a:pt x="55496" y="188624"/>
                  <a:pt x="55496" y="188265"/>
                  <a:pt x="55496" y="188265"/>
                </a:cubicBezTo>
                <a:lnTo>
                  <a:pt x="55496" y="83354"/>
                </a:lnTo>
                <a:cubicBezTo>
                  <a:pt x="55496" y="37365"/>
                  <a:pt x="98379" y="0"/>
                  <a:pt x="1509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B1824D72-B913-F243-B678-D6DBB878D797}"/>
              </a:ext>
            </a:extLst>
          </p:cNvPr>
          <p:cNvSpPr txBox="1">
            <a:spLocks/>
          </p:cNvSpPr>
          <p:nvPr/>
        </p:nvSpPr>
        <p:spPr>
          <a:xfrm>
            <a:off x="10551691" y="6474843"/>
            <a:ext cx="538648" cy="2736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A2009F-744D-4914-9C38-413CE7F03583}" type="slidenum">
              <a:rPr lang="ru-RU" sz="10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69111" y="2297877"/>
          <a:ext cx="5399382" cy="327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60"/>
          <p:cNvSpPr>
            <a:spLocks noChangeArrowheads="1"/>
          </p:cNvSpPr>
          <p:nvPr/>
        </p:nvSpPr>
        <p:spPr bwMode="auto">
          <a:xfrm>
            <a:off x="466490" y="5661579"/>
            <a:ext cx="56662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1. Динамика числа ИП в РФ в 2017-2021 гг.</a:t>
            </a:r>
            <a:r>
              <a:rPr lang="ru-RU" sz="14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62"/>
          <p:cNvSpPr>
            <a:spLocks noChangeArrowheads="1"/>
          </p:cNvSpPr>
          <p:nvPr/>
        </p:nvSpPr>
        <p:spPr bwMode="auto">
          <a:xfrm>
            <a:off x="495628" y="6210833"/>
            <a:ext cx="105629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ru-RU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Составлено автором по данным Сводной статистической информации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геоинформационной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системы по индустриальным паркам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Минпромторга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 за 2017-2021 гг. Режим доступа: https://gisp.gov.ru/gisip/#!ru/stats/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6005788" y="2261150"/>
          <a:ext cx="5591880" cy="316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60"/>
          <p:cNvSpPr>
            <a:spLocks noChangeArrowheads="1"/>
          </p:cNvSpPr>
          <p:nvPr/>
        </p:nvSpPr>
        <p:spPr bwMode="auto">
          <a:xfrm>
            <a:off x="6176765" y="5661580"/>
            <a:ext cx="5382018" cy="307777"/>
          </a:xfrm>
          <a:prstGeom prst="rect">
            <a:avLst/>
          </a:prstGeom>
          <a:solidFill>
            <a:prstClr val="whit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2. Динамика числа ИП в РФ в 2017-2021 гг.</a:t>
            </a:r>
            <a:r>
              <a:rPr lang="ru-RU" sz="14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типу*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37">
            <a:extLst>
              <a:ext uri="{FF2B5EF4-FFF2-40B4-BE49-F238E27FC236}">
                <a16:creationId xmlns:a16="http://schemas.microsoft.com/office/drawing/2014/main" id="{5E20C926-9D1D-0F48-AB79-98E284347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225" y="4095783"/>
            <a:ext cx="521216" cy="622841"/>
          </a:xfrm>
          <a:custGeom>
            <a:avLst/>
            <a:gdLst>
              <a:gd name="connsiteX0" fmla="*/ 268832 w 301265"/>
              <a:gd name="connsiteY0" fmla="*/ 327668 h 360004"/>
              <a:gd name="connsiteX1" fmla="*/ 268832 w 301265"/>
              <a:gd name="connsiteY1" fmla="*/ 343836 h 360004"/>
              <a:gd name="connsiteX2" fmla="*/ 267391 w 301265"/>
              <a:gd name="connsiteY2" fmla="*/ 350303 h 360004"/>
              <a:gd name="connsiteX3" fmla="*/ 281084 w 301265"/>
              <a:gd name="connsiteY3" fmla="*/ 327668 h 360004"/>
              <a:gd name="connsiteX4" fmla="*/ 18739 w 301265"/>
              <a:gd name="connsiteY4" fmla="*/ 327668 h 360004"/>
              <a:gd name="connsiteX5" fmla="*/ 33514 w 301265"/>
              <a:gd name="connsiteY5" fmla="*/ 350303 h 360004"/>
              <a:gd name="connsiteX6" fmla="*/ 32433 w 301265"/>
              <a:gd name="connsiteY6" fmla="*/ 343836 h 360004"/>
              <a:gd name="connsiteX7" fmla="*/ 32433 w 301265"/>
              <a:gd name="connsiteY7" fmla="*/ 327668 h 360004"/>
              <a:gd name="connsiteX8" fmla="*/ 138618 w 301265"/>
              <a:gd name="connsiteY8" fmla="*/ 260040 h 360004"/>
              <a:gd name="connsiteX9" fmla="*/ 145840 w 301265"/>
              <a:gd name="connsiteY9" fmla="*/ 260086 h 360004"/>
              <a:gd name="connsiteX10" fmla="*/ 153108 w 301265"/>
              <a:gd name="connsiteY10" fmla="*/ 264087 h 360004"/>
              <a:gd name="connsiteX11" fmla="*/ 160013 w 301265"/>
              <a:gd name="connsiteY11" fmla="*/ 268453 h 360004"/>
              <a:gd name="connsiteX12" fmla="*/ 160013 w 301265"/>
              <a:gd name="connsiteY12" fmla="*/ 280822 h 360004"/>
              <a:gd name="connsiteX13" fmla="*/ 153108 w 301265"/>
              <a:gd name="connsiteY13" fmla="*/ 284824 h 360004"/>
              <a:gd name="connsiteX14" fmla="*/ 145840 w 301265"/>
              <a:gd name="connsiteY14" fmla="*/ 288826 h 360004"/>
              <a:gd name="connsiteX15" fmla="*/ 134938 w 301265"/>
              <a:gd name="connsiteY15" fmla="*/ 282641 h 360004"/>
              <a:gd name="connsiteX16" fmla="*/ 134938 w 301265"/>
              <a:gd name="connsiteY16" fmla="*/ 274638 h 360004"/>
              <a:gd name="connsiteX17" fmla="*/ 134938 w 301265"/>
              <a:gd name="connsiteY17" fmla="*/ 266270 h 360004"/>
              <a:gd name="connsiteX18" fmla="*/ 138618 w 301265"/>
              <a:gd name="connsiteY18" fmla="*/ 260040 h 360004"/>
              <a:gd name="connsiteX19" fmla="*/ 268832 w 301265"/>
              <a:gd name="connsiteY19" fmla="*/ 211978 h 360004"/>
              <a:gd name="connsiteX20" fmla="*/ 268832 w 301265"/>
              <a:gd name="connsiteY20" fmla="*/ 296770 h 360004"/>
              <a:gd name="connsiteX21" fmla="*/ 286490 w 301265"/>
              <a:gd name="connsiteY21" fmla="*/ 296770 h 360004"/>
              <a:gd name="connsiteX22" fmla="*/ 291895 w 301265"/>
              <a:gd name="connsiteY22" fmla="*/ 291380 h 360004"/>
              <a:gd name="connsiteX23" fmla="*/ 291895 w 301265"/>
              <a:gd name="connsiteY23" fmla="*/ 247547 h 360004"/>
              <a:gd name="connsiteX24" fmla="*/ 268832 w 301265"/>
              <a:gd name="connsiteY24" fmla="*/ 211978 h 360004"/>
              <a:gd name="connsiteX25" fmla="*/ 32433 w 301265"/>
              <a:gd name="connsiteY25" fmla="*/ 211978 h 360004"/>
              <a:gd name="connsiteX26" fmla="*/ 9009 w 301265"/>
              <a:gd name="connsiteY26" fmla="*/ 247547 h 360004"/>
              <a:gd name="connsiteX27" fmla="*/ 9009 w 301265"/>
              <a:gd name="connsiteY27" fmla="*/ 291380 h 360004"/>
              <a:gd name="connsiteX28" fmla="*/ 14414 w 301265"/>
              <a:gd name="connsiteY28" fmla="*/ 296770 h 360004"/>
              <a:gd name="connsiteX29" fmla="*/ 32433 w 301265"/>
              <a:gd name="connsiteY29" fmla="*/ 296770 h 360004"/>
              <a:gd name="connsiteX30" fmla="*/ 48289 w 301265"/>
              <a:gd name="connsiteY30" fmla="*/ 198325 h 360004"/>
              <a:gd name="connsiteX31" fmla="*/ 41802 w 301265"/>
              <a:gd name="connsiteY31" fmla="*/ 205152 h 360004"/>
              <a:gd name="connsiteX32" fmla="*/ 41802 w 301265"/>
              <a:gd name="connsiteY32" fmla="*/ 343836 h 360004"/>
              <a:gd name="connsiteX33" fmla="*/ 48289 w 301265"/>
              <a:gd name="connsiteY33" fmla="*/ 350663 h 360004"/>
              <a:gd name="connsiteX34" fmla="*/ 252616 w 301265"/>
              <a:gd name="connsiteY34" fmla="*/ 350663 h 360004"/>
              <a:gd name="connsiteX35" fmla="*/ 259463 w 301265"/>
              <a:gd name="connsiteY35" fmla="*/ 343836 h 360004"/>
              <a:gd name="connsiteX36" fmla="*/ 259463 w 301265"/>
              <a:gd name="connsiteY36" fmla="*/ 205152 h 360004"/>
              <a:gd name="connsiteX37" fmla="*/ 252616 w 301265"/>
              <a:gd name="connsiteY37" fmla="*/ 198325 h 360004"/>
              <a:gd name="connsiteX38" fmla="*/ 179070 w 301265"/>
              <a:gd name="connsiteY38" fmla="*/ 60043 h 360004"/>
              <a:gd name="connsiteX39" fmla="*/ 172583 w 301265"/>
              <a:gd name="connsiteY39" fmla="*/ 62570 h 360004"/>
              <a:gd name="connsiteX40" fmla="*/ 100862 w 301265"/>
              <a:gd name="connsiteY40" fmla="*/ 97588 h 360004"/>
              <a:gd name="connsiteX41" fmla="*/ 95095 w 301265"/>
              <a:gd name="connsiteY41" fmla="*/ 104447 h 360004"/>
              <a:gd name="connsiteX42" fmla="*/ 95095 w 301265"/>
              <a:gd name="connsiteY42" fmla="*/ 106974 h 360004"/>
              <a:gd name="connsiteX43" fmla="*/ 113836 w 301265"/>
              <a:gd name="connsiteY43" fmla="*/ 148850 h 360004"/>
              <a:gd name="connsiteX44" fmla="*/ 157446 w 301265"/>
              <a:gd name="connsiteY44" fmla="*/ 162569 h 360004"/>
              <a:gd name="connsiteX45" fmla="*/ 206821 w 301265"/>
              <a:gd name="connsiteY45" fmla="*/ 113111 h 360004"/>
              <a:gd name="connsiteX46" fmla="*/ 185558 w 301265"/>
              <a:gd name="connsiteY46" fmla="*/ 62570 h 360004"/>
              <a:gd name="connsiteX47" fmla="*/ 179070 w 301265"/>
              <a:gd name="connsiteY47" fmla="*/ 60043 h 360004"/>
              <a:gd name="connsiteX48" fmla="*/ 178620 w 301265"/>
              <a:gd name="connsiteY48" fmla="*/ 50837 h 360004"/>
              <a:gd name="connsiteX49" fmla="*/ 191324 w 301265"/>
              <a:gd name="connsiteY49" fmla="*/ 54989 h 360004"/>
              <a:gd name="connsiteX50" fmla="*/ 216192 w 301265"/>
              <a:gd name="connsiteY50" fmla="*/ 114194 h 360004"/>
              <a:gd name="connsiteX51" fmla="*/ 158527 w 301265"/>
              <a:gd name="connsiteY51" fmla="*/ 172316 h 360004"/>
              <a:gd name="connsiteX52" fmla="*/ 151319 w 301265"/>
              <a:gd name="connsiteY52" fmla="*/ 172677 h 360004"/>
              <a:gd name="connsiteX53" fmla="*/ 107349 w 301265"/>
              <a:gd name="connsiteY53" fmla="*/ 155709 h 360004"/>
              <a:gd name="connsiteX54" fmla="*/ 85725 w 301265"/>
              <a:gd name="connsiteY54" fmla="*/ 106974 h 360004"/>
              <a:gd name="connsiteX55" fmla="*/ 85725 w 301265"/>
              <a:gd name="connsiteY55" fmla="*/ 104086 h 360004"/>
              <a:gd name="connsiteX56" fmla="*/ 99060 w 301265"/>
              <a:gd name="connsiteY56" fmla="*/ 88201 h 360004"/>
              <a:gd name="connsiteX57" fmla="*/ 166456 w 301265"/>
              <a:gd name="connsiteY57" fmla="*/ 55350 h 360004"/>
              <a:gd name="connsiteX58" fmla="*/ 178620 w 301265"/>
              <a:gd name="connsiteY58" fmla="*/ 50837 h 360004"/>
              <a:gd name="connsiteX59" fmla="*/ 150993 w 301265"/>
              <a:gd name="connsiteY59" fmla="*/ 9700 h 360004"/>
              <a:gd name="connsiteX60" fmla="*/ 64865 w 301265"/>
              <a:gd name="connsiteY60" fmla="*/ 83354 h 360004"/>
              <a:gd name="connsiteX61" fmla="*/ 64865 w 301265"/>
              <a:gd name="connsiteY61" fmla="*/ 188265 h 360004"/>
              <a:gd name="connsiteX62" fmla="*/ 64865 w 301265"/>
              <a:gd name="connsiteY62" fmla="*/ 188984 h 360004"/>
              <a:gd name="connsiteX63" fmla="*/ 237480 w 301265"/>
              <a:gd name="connsiteY63" fmla="*/ 188984 h 360004"/>
              <a:gd name="connsiteX64" fmla="*/ 237480 w 301265"/>
              <a:gd name="connsiteY64" fmla="*/ 188265 h 360004"/>
              <a:gd name="connsiteX65" fmla="*/ 237480 w 301265"/>
              <a:gd name="connsiteY65" fmla="*/ 83354 h 360004"/>
              <a:gd name="connsiteX66" fmla="*/ 150993 w 301265"/>
              <a:gd name="connsiteY66" fmla="*/ 9700 h 360004"/>
              <a:gd name="connsiteX67" fmla="*/ 150993 w 301265"/>
              <a:gd name="connsiteY67" fmla="*/ 0 h 360004"/>
              <a:gd name="connsiteX68" fmla="*/ 246850 w 301265"/>
              <a:gd name="connsiteY68" fmla="*/ 83354 h 360004"/>
              <a:gd name="connsiteX69" fmla="*/ 246850 w 301265"/>
              <a:gd name="connsiteY69" fmla="*/ 188265 h 360004"/>
              <a:gd name="connsiteX70" fmla="*/ 246850 w 301265"/>
              <a:gd name="connsiteY70" fmla="*/ 188984 h 360004"/>
              <a:gd name="connsiteX71" fmla="*/ 252616 w 301265"/>
              <a:gd name="connsiteY71" fmla="*/ 188984 h 360004"/>
              <a:gd name="connsiteX72" fmla="*/ 268472 w 301265"/>
              <a:gd name="connsiteY72" fmla="*/ 201199 h 360004"/>
              <a:gd name="connsiteX73" fmla="*/ 301265 w 301265"/>
              <a:gd name="connsiteY73" fmla="*/ 247547 h 360004"/>
              <a:gd name="connsiteX74" fmla="*/ 301265 w 301265"/>
              <a:gd name="connsiteY74" fmla="*/ 291380 h 360004"/>
              <a:gd name="connsiteX75" fmla="*/ 286490 w 301265"/>
              <a:gd name="connsiteY75" fmla="*/ 306111 h 360004"/>
              <a:gd name="connsiteX76" fmla="*/ 268832 w 301265"/>
              <a:gd name="connsiteY76" fmla="*/ 306111 h 360004"/>
              <a:gd name="connsiteX77" fmla="*/ 268832 w 301265"/>
              <a:gd name="connsiteY77" fmla="*/ 318327 h 360004"/>
              <a:gd name="connsiteX78" fmla="*/ 286130 w 301265"/>
              <a:gd name="connsiteY78" fmla="*/ 318327 h 360004"/>
              <a:gd name="connsiteX79" fmla="*/ 290814 w 301265"/>
              <a:gd name="connsiteY79" fmla="*/ 322998 h 360004"/>
              <a:gd name="connsiteX80" fmla="*/ 264508 w 301265"/>
              <a:gd name="connsiteY80" fmla="*/ 360004 h 360004"/>
              <a:gd name="connsiteX81" fmla="*/ 253336 w 301265"/>
              <a:gd name="connsiteY81" fmla="*/ 360004 h 360004"/>
              <a:gd name="connsiteX82" fmla="*/ 252976 w 301265"/>
              <a:gd name="connsiteY82" fmla="*/ 360004 h 360004"/>
              <a:gd name="connsiteX83" fmla="*/ 252616 w 301265"/>
              <a:gd name="connsiteY83" fmla="*/ 360004 h 360004"/>
              <a:gd name="connsiteX84" fmla="*/ 48289 w 301265"/>
              <a:gd name="connsiteY84" fmla="*/ 360004 h 360004"/>
              <a:gd name="connsiteX85" fmla="*/ 47928 w 301265"/>
              <a:gd name="connsiteY85" fmla="*/ 360004 h 360004"/>
              <a:gd name="connsiteX86" fmla="*/ 46847 w 301265"/>
              <a:gd name="connsiteY86" fmla="*/ 360004 h 360004"/>
              <a:gd name="connsiteX87" fmla="*/ 35676 w 301265"/>
              <a:gd name="connsiteY87" fmla="*/ 360004 h 360004"/>
              <a:gd name="connsiteX88" fmla="*/ 9009 w 301265"/>
              <a:gd name="connsiteY88" fmla="*/ 322998 h 360004"/>
              <a:gd name="connsiteX89" fmla="*/ 14054 w 301265"/>
              <a:gd name="connsiteY89" fmla="*/ 318327 h 360004"/>
              <a:gd name="connsiteX90" fmla="*/ 32433 w 301265"/>
              <a:gd name="connsiteY90" fmla="*/ 318327 h 360004"/>
              <a:gd name="connsiteX91" fmla="*/ 32433 w 301265"/>
              <a:gd name="connsiteY91" fmla="*/ 306111 h 360004"/>
              <a:gd name="connsiteX92" fmla="*/ 14414 w 301265"/>
              <a:gd name="connsiteY92" fmla="*/ 306111 h 360004"/>
              <a:gd name="connsiteX93" fmla="*/ 0 w 301265"/>
              <a:gd name="connsiteY93" fmla="*/ 291380 h 360004"/>
              <a:gd name="connsiteX94" fmla="*/ 0 w 301265"/>
              <a:gd name="connsiteY94" fmla="*/ 247547 h 360004"/>
              <a:gd name="connsiteX95" fmla="*/ 32793 w 301265"/>
              <a:gd name="connsiteY95" fmla="*/ 201199 h 360004"/>
              <a:gd name="connsiteX96" fmla="*/ 48289 w 301265"/>
              <a:gd name="connsiteY96" fmla="*/ 188984 h 360004"/>
              <a:gd name="connsiteX97" fmla="*/ 55856 w 301265"/>
              <a:gd name="connsiteY97" fmla="*/ 188984 h 360004"/>
              <a:gd name="connsiteX98" fmla="*/ 55496 w 301265"/>
              <a:gd name="connsiteY98" fmla="*/ 188265 h 360004"/>
              <a:gd name="connsiteX99" fmla="*/ 55496 w 301265"/>
              <a:gd name="connsiteY99" fmla="*/ 83354 h 360004"/>
              <a:gd name="connsiteX100" fmla="*/ 150993 w 301265"/>
              <a:gd name="connsiteY100" fmla="*/ 0 h 36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1265" h="360004">
                <a:moveTo>
                  <a:pt x="268832" y="327668"/>
                </a:moveTo>
                <a:lnTo>
                  <a:pt x="268832" y="343836"/>
                </a:lnTo>
                <a:cubicBezTo>
                  <a:pt x="268832" y="345992"/>
                  <a:pt x="268472" y="348148"/>
                  <a:pt x="267391" y="350303"/>
                </a:cubicBezTo>
                <a:cubicBezTo>
                  <a:pt x="274598" y="348148"/>
                  <a:pt x="280003" y="338806"/>
                  <a:pt x="281084" y="327668"/>
                </a:cubicBezTo>
                <a:close/>
                <a:moveTo>
                  <a:pt x="18739" y="327668"/>
                </a:moveTo>
                <a:cubicBezTo>
                  <a:pt x="20180" y="339525"/>
                  <a:pt x="26306" y="348866"/>
                  <a:pt x="33514" y="350303"/>
                </a:cubicBezTo>
                <a:cubicBezTo>
                  <a:pt x="32793" y="348507"/>
                  <a:pt x="32433" y="345992"/>
                  <a:pt x="32433" y="343836"/>
                </a:cubicBezTo>
                <a:lnTo>
                  <a:pt x="32433" y="327668"/>
                </a:lnTo>
                <a:close/>
                <a:moveTo>
                  <a:pt x="138618" y="260040"/>
                </a:moveTo>
                <a:cubicBezTo>
                  <a:pt x="140753" y="258812"/>
                  <a:pt x="143478" y="258630"/>
                  <a:pt x="145840" y="260086"/>
                </a:cubicBezTo>
                <a:lnTo>
                  <a:pt x="153108" y="264087"/>
                </a:lnTo>
                <a:lnTo>
                  <a:pt x="160013" y="268453"/>
                </a:lnTo>
                <a:cubicBezTo>
                  <a:pt x="164737" y="271000"/>
                  <a:pt x="164737" y="277912"/>
                  <a:pt x="160013" y="280822"/>
                </a:cubicBezTo>
                <a:lnTo>
                  <a:pt x="153108" y="284824"/>
                </a:lnTo>
                <a:lnTo>
                  <a:pt x="145840" y="288826"/>
                </a:lnTo>
                <a:cubicBezTo>
                  <a:pt x="141116" y="291736"/>
                  <a:pt x="134938" y="288098"/>
                  <a:pt x="134938" y="282641"/>
                </a:cubicBezTo>
                <a:lnTo>
                  <a:pt x="134938" y="274638"/>
                </a:lnTo>
                <a:lnTo>
                  <a:pt x="134938" y="266270"/>
                </a:lnTo>
                <a:cubicBezTo>
                  <a:pt x="134938" y="263542"/>
                  <a:pt x="136483" y="261268"/>
                  <a:pt x="138618" y="260040"/>
                </a:cubicBezTo>
                <a:close/>
                <a:moveTo>
                  <a:pt x="268832" y="211978"/>
                </a:moveTo>
                <a:lnTo>
                  <a:pt x="268832" y="296770"/>
                </a:lnTo>
                <a:lnTo>
                  <a:pt x="286490" y="296770"/>
                </a:lnTo>
                <a:cubicBezTo>
                  <a:pt x="289373" y="296770"/>
                  <a:pt x="291895" y="294255"/>
                  <a:pt x="291895" y="291380"/>
                </a:cubicBezTo>
                <a:lnTo>
                  <a:pt x="291895" y="247547"/>
                </a:lnTo>
                <a:cubicBezTo>
                  <a:pt x="291895" y="236769"/>
                  <a:pt x="280003" y="219882"/>
                  <a:pt x="268832" y="211978"/>
                </a:cubicBezTo>
                <a:close/>
                <a:moveTo>
                  <a:pt x="32433" y="211978"/>
                </a:moveTo>
                <a:cubicBezTo>
                  <a:pt x="21261" y="219882"/>
                  <a:pt x="9009" y="236769"/>
                  <a:pt x="9009" y="247547"/>
                </a:cubicBezTo>
                <a:lnTo>
                  <a:pt x="9009" y="291380"/>
                </a:lnTo>
                <a:cubicBezTo>
                  <a:pt x="9009" y="294255"/>
                  <a:pt x="11531" y="296770"/>
                  <a:pt x="14414" y="296770"/>
                </a:cubicBezTo>
                <a:lnTo>
                  <a:pt x="32433" y="296770"/>
                </a:lnTo>
                <a:close/>
                <a:moveTo>
                  <a:pt x="48289" y="198325"/>
                </a:moveTo>
                <a:cubicBezTo>
                  <a:pt x="44685" y="198325"/>
                  <a:pt x="41802" y="201559"/>
                  <a:pt x="41802" y="205152"/>
                </a:cubicBezTo>
                <a:lnTo>
                  <a:pt x="41802" y="343836"/>
                </a:lnTo>
                <a:cubicBezTo>
                  <a:pt x="41802" y="347429"/>
                  <a:pt x="44685" y="350663"/>
                  <a:pt x="48289" y="350663"/>
                </a:cubicBezTo>
                <a:lnTo>
                  <a:pt x="252616" y="350663"/>
                </a:lnTo>
                <a:cubicBezTo>
                  <a:pt x="256580" y="350663"/>
                  <a:pt x="259463" y="347429"/>
                  <a:pt x="259463" y="343836"/>
                </a:cubicBezTo>
                <a:lnTo>
                  <a:pt x="259463" y="205152"/>
                </a:lnTo>
                <a:cubicBezTo>
                  <a:pt x="259463" y="201559"/>
                  <a:pt x="256580" y="198325"/>
                  <a:pt x="252616" y="198325"/>
                </a:cubicBezTo>
                <a:close/>
                <a:moveTo>
                  <a:pt x="179070" y="60043"/>
                </a:moveTo>
                <a:cubicBezTo>
                  <a:pt x="176908" y="60043"/>
                  <a:pt x="174385" y="61126"/>
                  <a:pt x="172583" y="62570"/>
                </a:cubicBezTo>
                <a:cubicBezTo>
                  <a:pt x="152040" y="80259"/>
                  <a:pt x="127171" y="92533"/>
                  <a:pt x="100862" y="97588"/>
                </a:cubicBezTo>
                <a:cubicBezTo>
                  <a:pt x="97618" y="98310"/>
                  <a:pt x="95456" y="100837"/>
                  <a:pt x="95095" y="104447"/>
                </a:cubicBezTo>
                <a:cubicBezTo>
                  <a:pt x="95095" y="105169"/>
                  <a:pt x="95095" y="105891"/>
                  <a:pt x="95095" y="106974"/>
                </a:cubicBezTo>
                <a:cubicBezTo>
                  <a:pt x="95095" y="122858"/>
                  <a:pt x="101943" y="138381"/>
                  <a:pt x="113836" y="148850"/>
                </a:cubicBezTo>
                <a:cubicBezTo>
                  <a:pt x="125730" y="159681"/>
                  <a:pt x="141228" y="164374"/>
                  <a:pt x="157446" y="162569"/>
                </a:cubicBezTo>
                <a:cubicBezTo>
                  <a:pt x="183035" y="159681"/>
                  <a:pt x="203938" y="139103"/>
                  <a:pt x="206821" y="113111"/>
                </a:cubicBezTo>
                <a:cubicBezTo>
                  <a:pt x="208984" y="93616"/>
                  <a:pt x="201055" y="74483"/>
                  <a:pt x="185558" y="62570"/>
                </a:cubicBezTo>
                <a:cubicBezTo>
                  <a:pt x="183395" y="60765"/>
                  <a:pt x="181233" y="60043"/>
                  <a:pt x="179070" y="60043"/>
                </a:cubicBezTo>
                <a:close/>
                <a:moveTo>
                  <a:pt x="178620" y="50837"/>
                </a:moveTo>
                <a:cubicBezTo>
                  <a:pt x="183035" y="50747"/>
                  <a:pt x="187540" y="52101"/>
                  <a:pt x="191324" y="54989"/>
                </a:cubicBezTo>
                <a:cubicBezTo>
                  <a:pt x="209344" y="69068"/>
                  <a:pt x="218715" y="91089"/>
                  <a:pt x="216192" y="114194"/>
                </a:cubicBezTo>
                <a:cubicBezTo>
                  <a:pt x="212948" y="144518"/>
                  <a:pt x="188801" y="168706"/>
                  <a:pt x="158527" y="172316"/>
                </a:cubicBezTo>
                <a:cubicBezTo>
                  <a:pt x="156004" y="172316"/>
                  <a:pt x="153842" y="172677"/>
                  <a:pt x="151319" y="172677"/>
                </a:cubicBezTo>
                <a:cubicBezTo>
                  <a:pt x="135101" y="172677"/>
                  <a:pt x="119603" y="166540"/>
                  <a:pt x="107349" y="155709"/>
                </a:cubicBezTo>
                <a:cubicBezTo>
                  <a:pt x="93654" y="143435"/>
                  <a:pt x="85725" y="125746"/>
                  <a:pt x="85725" y="106974"/>
                </a:cubicBezTo>
                <a:cubicBezTo>
                  <a:pt x="85725" y="105891"/>
                  <a:pt x="85725" y="104808"/>
                  <a:pt x="85725" y="104086"/>
                </a:cubicBezTo>
                <a:cubicBezTo>
                  <a:pt x="86085" y="96144"/>
                  <a:pt x="91491" y="89645"/>
                  <a:pt x="99060" y="88201"/>
                </a:cubicBezTo>
                <a:cubicBezTo>
                  <a:pt x="123928" y="83508"/>
                  <a:pt x="147355" y="72317"/>
                  <a:pt x="166456" y="55350"/>
                </a:cubicBezTo>
                <a:cubicBezTo>
                  <a:pt x="169880" y="52462"/>
                  <a:pt x="174205" y="50928"/>
                  <a:pt x="178620" y="50837"/>
                </a:cubicBezTo>
                <a:close/>
                <a:moveTo>
                  <a:pt x="150993" y="9700"/>
                </a:moveTo>
                <a:cubicBezTo>
                  <a:pt x="103785" y="9700"/>
                  <a:pt x="64865" y="42755"/>
                  <a:pt x="64865" y="83354"/>
                </a:cubicBezTo>
                <a:lnTo>
                  <a:pt x="64865" y="188265"/>
                </a:lnTo>
                <a:cubicBezTo>
                  <a:pt x="64865" y="188265"/>
                  <a:pt x="64865" y="188624"/>
                  <a:pt x="64865" y="188984"/>
                </a:cubicBezTo>
                <a:lnTo>
                  <a:pt x="237480" y="188984"/>
                </a:lnTo>
                <a:cubicBezTo>
                  <a:pt x="237480" y="188624"/>
                  <a:pt x="237480" y="188265"/>
                  <a:pt x="237480" y="188265"/>
                </a:cubicBezTo>
                <a:lnTo>
                  <a:pt x="237480" y="83354"/>
                </a:lnTo>
                <a:cubicBezTo>
                  <a:pt x="237480" y="42755"/>
                  <a:pt x="198921" y="9700"/>
                  <a:pt x="150993" y="9700"/>
                </a:cubicBezTo>
                <a:close/>
                <a:moveTo>
                  <a:pt x="150993" y="0"/>
                </a:moveTo>
                <a:cubicBezTo>
                  <a:pt x="203966" y="0"/>
                  <a:pt x="246850" y="37365"/>
                  <a:pt x="246850" y="83354"/>
                </a:cubicBezTo>
                <a:lnTo>
                  <a:pt x="246850" y="188265"/>
                </a:lnTo>
                <a:cubicBezTo>
                  <a:pt x="246850" y="188265"/>
                  <a:pt x="246850" y="188624"/>
                  <a:pt x="246850" y="188984"/>
                </a:cubicBezTo>
                <a:lnTo>
                  <a:pt x="252616" y="188984"/>
                </a:lnTo>
                <a:cubicBezTo>
                  <a:pt x="260183" y="188984"/>
                  <a:pt x="266670" y="194014"/>
                  <a:pt x="268472" y="201199"/>
                </a:cubicBezTo>
                <a:cubicBezTo>
                  <a:pt x="283967" y="208026"/>
                  <a:pt x="301265" y="231739"/>
                  <a:pt x="301265" y="247547"/>
                </a:cubicBezTo>
                <a:lnTo>
                  <a:pt x="301265" y="291380"/>
                </a:lnTo>
                <a:cubicBezTo>
                  <a:pt x="301265" y="299644"/>
                  <a:pt x="294418" y="306111"/>
                  <a:pt x="286490" y="306111"/>
                </a:cubicBezTo>
                <a:lnTo>
                  <a:pt x="268832" y="306111"/>
                </a:lnTo>
                <a:lnTo>
                  <a:pt x="268832" y="318327"/>
                </a:lnTo>
                <a:lnTo>
                  <a:pt x="286130" y="318327"/>
                </a:lnTo>
                <a:cubicBezTo>
                  <a:pt x="288652" y="318327"/>
                  <a:pt x="290814" y="320483"/>
                  <a:pt x="290814" y="322998"/>
                </a:cubicBezTo>
                <a:cubicBezTo>
                  <a:pt x="290814" y="343836"/>
                  <a:pt x="279283" y="360004"/>
                  <a:pt x="264508" y="360004"/>
                </a:cubicBezTo>
                <a:lnTo>
                  <a:pt x="253336" y="360004"/>
                </a:lnTo>
                <a:cubicBezTo>
                  <a:pt x="252976" y="360004"/>
                  <a:pt x="252976" y="360004"/>
                  <a:pt x="252976" y="360004"/>
                </a:cubicBezTo>
                <a:lnTo>
                  <a:pt x="252616" y="360004"/>
                </a:lnTo>
                <a:lnTo>
                  <a:pt x="48289" y="360004"/>
                </a:lnTo>
                <a:lnTo>
                  <a:pt x="47928" y="360004"/>
                </a:lnTo>
                <a:cubicBezTo>
                  <a:pt x="47568" y="360004"/>
                  <a:pt x="47207" y="360004"/>
                  <a:pt x="46847" y="360004"/>
                </a:cubicBezTo>
                <a:lnTo>
                  <a:pt x="35676" y="360004"/>
                </a:lnTo>
                <a:cubicBezTo>
                  <a:pt x="20901" y="360004"/>
                  <a:pt x="9009" y="343836"/>
                  <a:pt x="9009" y="322998"/>
                </a:cubicBezTo>
                <a:cubicBezTo>
                  <a:pt x="9009" y="320483"/>
                  <a:pt x="11531" y="318327"/>
                  <a:pt x="14054" y="318327"/>
                </a:cubicBezTo>
                <a:lnTo>
                  <a:pt x="32433" y="318327"/>
                </a:lnTo>
                <a:lnTo>
                  <a:pt x="32433" y="306111"/>
                </a:lnTo>
                <a:lnTo>
                  <a:pt x="14414" y="306111"/>
                </a:lnTo>
                <a:cubicBezTo>
                  <a:pt x="6486" y="306111"/>
                  <a:pt x="0" y="299644"/>
                  <a:pt x="0" y="291380"/>
                </a:cubicBezTo>
                <a:lnTo>
                  <a:pt x="0" y="247547"/>
                </a:lnTo>
                <a:cubicBezTo>
                  <a:pt x="0" y="231739"/>
                  <a:pt x="17297" y="208026"/>
                  <a:pt x="32793" y="201199"/>
                </a:cubicBezTo>
                <a:cubicBezTo>
                  <a:pt x="34595" y="194014"/>
                  <a:pt x="40721" y="188984"/>
                  <a:pt x="48289" y="188984"/>
                </a:cubicBezTo>
                <a:lnTo>
                  <a:pt x="55856" y="188984"/>
                </a:lnTo>
                <a:cubicBezTo>
                  <a:pt x="55496" y="188624"/>
                  <a:pt x="55496" y="188265"/>
                  <a:pt x="55496" y="188265"/>
                </a:cubicBezTo>
                <a:lnTo>
                  <a:pt x="55496" y="83354"/>
                </a:lnTo>
                <a:cubicBezTo>
                  <a:pt x="55496" y="37365"/>
                  <a:pt x="98379" y="0"/>
                  <a:pt x="1509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826B76-7C2E-9948-8FC8-E2CC2CF4F6A0}"/>
              </a:ext>
            </a:extLst>
          </p:cNvPr>
          <p:cNvSpPr txBox="1"/>
          <p:nvPr/>
        </p:nvSpPr>
        <p:spPr>
          <a:xfrm>
            <a:off x="8801728" y="3182487"/>
            <a:ext cx="2840182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lang="en-US" sz="1700" b="1" spc="-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28" y="1384300"/>
            <a:ext cx="9707972" cy="652318"/>
          </a:xfrm>
        </p:spPr>
        <p:txBody>
          <a:bodyPr>
            <a:normAutofit/>
          </a:bodyPr>
          <a:lstStyle/>
          <a:p>
            <a:r>
              <a:rPr lang="ru-RU" dirty="0"/>
              <a:t>Тенденции развития  государственных индустриальных парков в РФ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Департамент мировой </a:t>
            </a:r>
          </a:p>
          <a:p>
            <a:r>
              <a:rPr lang="ru-RU" dirty="0"/>
              <a:t>экономики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Направления устойчивого промышленного развития регионов на базе модели функционирования государственных индустриальных парков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Тенденции развития  государственных индустриальных парков в РФ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413D65AC-8019-D840-A580-76B6A2B97175}"/>
              </a:ext>
            </a:extLst>
          </p:cNvPr>
          <p:cNvSpPr txBox="1">
            <a:spLocks/>
          </p:cNvSpPr>
          <p:nvPr/>
        </p:nvSpPr>
        <p:spPr>
          <a:xfrm>
            <a:off x="9783861" y="6404797"/>
            <a:ext cx="688158" cy="326203"/>
          </a:xfrm>
          <a:prstGeom prst="rect">
            <a:avLst/>
          </a:prstGeom>
        </p:spPr>
        <p:txBody>
          <a:bodyPr lIns="0" tIns="0" r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FA2009F-744D-4914-9C38-413CE7F03583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5</a:t>
            </a:fld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136">
            <a:extLst>
              <a:ext uri="{FF2B5EF4-FFF2-40B4-BE49-F238E27FC236}">
                <a16:creationId xmlns:a16="http://schemas.microsoft.com/office/drawing/2014/main" id="{F1F93970-E15F-ED40-8C53-9BB4F7FD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8773" y="4016036"/>
            <a:ext cx="589877" cy="625585"/>
          </a:xfrm>
          <a:custGeom>
            <a:avLst/>
            <a:gdLst>
              <a:gd name="connsiteX0" fmla="*/ 168711 w 340951"/>
              <a:gd name="connsiteY0" fmla="*/ 236381 h 361590"/>
              <a:gd name="connsiteX1" fmla="*/ 147995 w 340951"/>
              <a:gd name="connsiteY1" fmla="*/ 257998 h 361590"/>
              <a:gd name="connsiteX2" fmla="*/ 159782 w 340951"/>
              <a:gd name="connsiteY2" fmla="*/ 277453 h 361590"/>
              <a:gd name="connsiteX3" fmla="*/ 161925 w 340951"/>
              <a:gd name="connsiteY3" fmla="*/ 283578 h 361590"/>
              <a:gd name="connsiteX4" fmla="*/ 145851 w 340951"/>
              <a:gd name="connsiteY4" fmla="*/ 318525 h 361590"/>
              <a:gd name="connsiteX5" fmla="*/ 192285 w 340951"/>
              <a:gd name="connsiteY5" fmla="*/ 318525 h 361590"/>
              <a:gd name="connsiteX6" fmla="*/ 175855 w 340951"/>
              <a:gd name="connsiteY6" fmla="*/ 283578 h 361590"/>
              <a:gd name="connsiteX7" fmla="*/ 177998 w 340951"/>
              <a:gd name="connsiteY7" fmla="*/ 277453 h 361590"/>
              <a:gd name="connsiteX8" fmla="*/ 189071 w 340951"/>
              <a:gd name="connsiteY8" fmla="*/ 257998 h 361590"/>
              <a:gd name="connsiteX9" fmla="*/ 168711 w 340951"/>
              <a:gd name="connsiteY9" fmla="*/ 236381 h 361590"/>
              <a:gd name="connsiteX10" fmla="*/ 168711 w 340951"/>
              <a:gd name="connsiteY10" fmla="*/ 227013 h 361590"/>
              <a:gd name="connsiteX11" fmla="*/ 198715 w 340951"/>
              <a:gd name="connsiteY11" fmla="*/ 257998 h 361590"/>
              <a:gd name="connsiteX12" fmla="*/ 185856 w 340951"/>
              <a:gd name="connsiteY12" fmla="*/ 283218 h 361590"/>
              <a:gd name="connsiteX13" fmla="*/ 188714 w 340951"/>
              <a:gd name="connsiteY13" fmla="*/ 288622 h 361590"/>
              <a:gd name="connsiteX14" fmla="*/ 204073 w 340951"/>
              <a:gd name="connsiteY14" fmla="*/ 321408 h 361590"/>
              <a:gd name="connsiteX15" fmla="*/ 203358 w 340951"/>
              <a:gd name="connsiteY15" fmla="*/ 325731 h 361590"/>
              <a:gd name="connsiteX16" fmla="*/ 199429 w 340951"/>
              <a:gd name="connsiteY16" fmla="*/ 328253 h 361590"/>
              <a:gd name="connsiteX17" fmla="*/ 138351 w 340951"/>
              <a:gd name="connsiteY17" fmla="*/ 328253 h 361590"/>
              <a:gd name="connsiteX18" fmla="*/ 134421 w 340951"/>
              <a:gd name="connsiteY18" fmla="*/ 325731 h 361590"/>
              <a:gd name="connsiteX19" fmla="*/ 134064 w 340951"/>
              <a:gd name="connsiteY19" fmla="*/ 321408 h 361590"/>
              <a:gd name="connsiteX20" fmla="*/ 151566 w 340951"/>
              <a:gd name="connsiteY20" fmla="*/ 283578 h 361590"/>
              <a:gd name="connsiteX21" fmla="*/ 138708 w 340951"/>
              <a:gd name="connsiteY21" fmla="*/ 257998 h 361590"/>
              <a:gd name="connsiteX22" fmla="*/ 168711 w 340951"/>
              <a:gd name="connsiteY22" fmla="*/ 227013 h 361590"/>
              <a:gd name="connsiteX23" fmla="*/ 83344 w 340951"/>
              <a:gd name="connsiteY23" fmla="*/ 203845 h 361590"/>
              <a:gd name="connsiteX24" fmla="*/ 72159 w 340951"/>
              <a:gd name="connsiteY24" fmla="*/ 215009 h 361590"/>
              <a:gd name="connsiteX25" fmla="*/ 72159 w 340951"/>
              <a:gd name="connsiteY25" fmla="*/ 341062 h 361590"/>
              <a:gd name="connsiteX26" fmla="*/ 83344 w 340951"/>
              <a:gd name="connsiteY26" fmla="*/ 352226 h 361590"/>
              <a:gd name="connsiteX27" fmla="*/ 255443 w 340951"/>
              <a:gd name="connsiteY27" fmla="*/ 352226 h 361590"/>
              <a:gd name="connsiteX28" fmla="*/ 266627 w 340951"/>
              <a:gd name="connsiteY28" fmla="*/ 341062 h 361590"/>
              <a:gd name="connsiteX29" fmla="*/ 266627 w 340951"/>
              <a:gd name="connsiteY29" fmla="*/ 215009 h 361590"/>
              <a:gd name="connsiteX30" fmla="*/ 255443 w 340951"/>
              <a:gd name="connsiteY30" fmla="*/ 203845 h 361590"/>
              <a:gd name="connsiteX31" fmla="*/ 169574 w 340951"/>
              <a:gd name="connsiteY31" fmla="*/ 88237 h 361590"/>
              <a:gd name="connsiteX32" fmla="*/ 106795 w 340951"/>
              <a:gd name="connsiteY32" fmla="*/ 126773 h 361590"/>
              <a:gd name="connsiteX33" fmla="*/ 97775 w 340951"/>
              <a:gd name="connsiteY33" fmla="*/ 162428 h 361590"/>
              <a:gd name="connsiteX34" fmla="*/ 97775 w 340951"/>
              <a:gd name="connsiteY34" fmla="*/ 194841 h 361590"/>
              <a:gd name="connsiteX35" fmla="*/ 114733 w 340951"/>
              <a:gd name="connsiteY35" fmla="*/ 194841 h 361590"/>
              <a:gd name="connsiteX36" fmla="*/ 114733 w 340951"/>
              <a:gd name="connsiteY36" fmla="*/ 162428 h 361590"/>
              <a:gd name="connsiteX37" fmla="*/ 169574 w 340951"/>
              <a:gd name="connsiteY37" fmla="*/ 105884 h 361590"/>
              <a:gd name="connsiteX38" fmla="*/ 224414 w 340951"/>
              <a:gd name="connsiteY38" fmla="*/ 159186 h 361590"/>
              <a:gd name="connsiteX39" fmla="*/ 225136 w 340951"/>
              <a:gd name="connsiteY39" fmla="*/ 163148 h 361590"/>
              <a:gd name="connsiteX40" fmla="*/ 232713 w 340951"/>
              <a:gd name="connsiteY40" fmla="*/ 167470 h 361590"/>
              <a:gd name="connsiteX41" fmla="*/ 239929 w 340951"/>
              <a:gd name="connsiteY41" fmla="*/ 163508 h 361590"/>
              <a:gd name="connsiteX42" fmla="*/ 241011 w 340951"/>
              <a:gd name="connsiteY42" fmla="*/ 158466 h 361590"/>
              <a:gd name="connsiteX43" fmla="*/ 169574 w 340951"/>
              <a:gd name="connsiteY43" fmla="*/ 88237 h 361590"/>
              <a:gd name="connsiteX44" fmla="*/ 9381 w 340951"/>
              <a:gd name="connsiteY44" fmla="*/ 48981 h 361590"/>
              <a:gd name="connsiteX45" fmla="*/ 9381 w 340951"/>
              <a:gd name="connsiteY45" fmla="*/ 238779 h 361590"/>
              <a:gd name="connsiteX46" fmla="*/ 20204 w 340951"/>
              <a:gd name="connsiteY46" fmla="*/ 249584 h 361590"/>
              <a:gd name="connsiteX47" fmla="*/ 62778 w 340951"/>
              <a:gd name="connsiteY47" fmla="*/ 249584 h 361590"/>
              <a:gd name="connsiteX48" fmla="*/ 62778 w 340951"/>
              <a:gd name="connsiteY48" fmla="*/ 215009 h 361590"/>
              <a:gd name="connsiteX49" fmla="*/ 83344 w 340951"/>
              <a:gd name="connsiteY49" fmla="*/ 194841 h 361590"/>
              <a:gd name="connsiteX50" fmla="*/ 88034 w 340951"/>
              <a:gd name="connsiteY50" fmla="*/ 194841 h 361590"/>
              <a:gd name="connsiteX51" fmla="*/ 88034 w 340951"/>
              <a:gd name="connsiteY51" fmla="*/ 162428 h 361590"/>
              <a:gd name="connsiteX52" fmla="*/ 98497 w 340951"/>
              <a:gd name="connsiteY52" fmla="*/ 122091 h 361590"/>
              <a:gd name="connsiteX53" fmla="*/ 169574 w 340951"/>
              <a:gd name="connsiteY53" fmla="*/ 78873 h 361590"/>
              <a:gd name="connsiteX54" fmla="*/ 250752 w 340951"/>
              <a:gd name="connsiteY54" fmla="*/ 158106 h 361590"/>
              <a:gd name="connsiteX55" fmla="*/ 248227 w 340951"/>
              <a:gd name="connsiteY55" fmla="*/ 167830 h 361590"/>
              <a:gd name="connsiteX56" fmla="*/ 247866 w 340951"/>
              <a:gd name="connsiteY56" fmla="*/ 168190 h 361590"/>
              <a:gd name="connsiteX57" fmla="*/ 232352 w 340951"/>
              <a:gd name="connsiteY57" fmla="*/ 177194 h 361590"/>
              <a:gd name="connsiteX58" fmla="*/ 216838 w 340951"/>
              <a:gd name="connsiteY58" fmla="*/ 167470 h 361590"/>
              <a:gd name="connsiteX59" fmla="*/ 215034 w 340951"/>
              <a:gd name="connsiteY59" fmla="*/ 159546 h 361590"/>
              <a:gd name="connsiteX60" fmla="*/ 169574 w 340951"/>
              <a:gd name="connsiteY60" fmla="*/ 115608 h 361590"/>
              <a:gd name="connsiteX61" fmla="*/ 124113 w 340951"/>
              <a:gd name="connsiteY61" fmla="*/ 162428 h 361590"/>
              <a:gd name="connsiteX62" fmla="*/ 124113 w 340951"/>
              <a:gd name="connsiteY62" fmla="*/ 194841 h 361590"/>
              <a:gd name="connsiteX63" fmla="*/ 255443 w 340951"/>
              <a:gd name="connsiteY63" fmla="*/ 194841 h 361590"/>
              <a:gd name="connsiteX64" fmla="*/ 276369 w 340951"/>
              <a:gd name="connsiteY64" fmla="*/ 215009 h 361590"/>
              <a:gd name="connsiteX65" fmla="*/ 276369 w 340951"/>
              <a:gd name="connsiteY65" fmla="*/ 249584 h 361590"/>
              <a:gd name="connsiteX66" fmla="*/ 321108 w 340951"/>
              <a:gd name="connsiteY66" fmla="*/ 249584 h 361590"/>
              <a:gd name="connsiteX67" fmla="*/ 331571 w 340951"/>
              <a:gd name="connsiteY67" fmla="*/ 238779 h 361590"/>
              <a:gd name="connsiteX68" fmla="*/ 331571 w 340951"/>
              <a:gd name="connsiteY68" fmla="*/ 48981 h 361590"/>
              <a:gd name="connsiteX69" fmla="*/ 310797 w 340951"/>
              <a:gd name="connsiteY69" fmla="*/ 17463 h 361590"/>
              <a:gd name="connsiteX70" fmla="*/ 317147 w 340951"/>
              <a:gd name="connsiteY70" fmla="*/ 23642 h 361590"/>
              <a:gd name="connsiteX71" fmla="*/ 310797 w 340951"/>
              <a:gd name="connsiteY71" fmla="*/ 29820 h 361590"/>
              <a:gd name="connsiteX72" fmla="*/ 304800 w 340951"/>
              <a:gd name="connsiteY72" fmla="*/ 23642 h 361590"/>
              <a:gd name="connsiteX73" fmla="*/ 310797 w 340951"/>
              <a:gd name="connsiteY73" fmla="*/ 17463 h 361590"/>
              <a:gd name="connsiteX74" fmla="*/ 285750 w 340951"/>
              <a:gd name="connsiteY74" fmla="*/ 17463 h 361590"/>
              <a:gd name="connsiteX75" fmla="*/ 291747 w 340951"/>
              <a:gd name="connsiteY75" fmla="*/ 23642 h 361590"/>
              <a:gd name="connsiteX76" fmla="*/ 285750 w 340951"/>
              <a:gd name="connsiteY76" fmla="*/ 29820 h 361590"/>
              <a:gd name="connsiteX77" fmla="*/ 279400 w 340951"/>
              <a:gd name="connsiteY77" fmla="*/ 23642 h 361590"/>
              <a:gd name="connsiteX78" fmla="*/ 285750 w 340951"/>
              <a:gd name="connsiteY78" fmla="*/ 17463 h 361590"/>
              <a:gd name="connsiteX79" fmla="*/ 260350 w 340951"/>
              <a:gd name="connsiteY79" fmla="*/ 17463 h 361590"/>
              <a:gd name="connsiteX80" fmla="*/ 266347 w 340951"/>
              <a:gd name="connsiteY80" fmla="*/ 23642 h 361590"/>
              <a:gd name="connsiteX81" fmla="*/ 260350 w 340951"/>
              <a:gd name="connsiteY81" fmla="*/ 29820 h 361590"/>
              <a:gd name="connsiteX82" fmla="*/ 254000 w 340951"/>
              <a:gd name="connsiteY82" fmla="*/ 23642 h 361590"/>
              <a:gd name="connsiteX83" fmla="*/ 260350 w 340951"/>
              <a:gd name="connsiteY83" fmla="*/ 17463 h 361590"/>
              <a:gd name="connsiteX84" fmla="*/ 20204 w 340951"/>
              <a:gd name="connsiteY84" fmla="*/ 9364 h 361590"/>
              <a:gd name="connsiteX85" fmla="*/ 9381 w 340951"/>
              <a:gd name="connsiteY85" fmla="*/ 20529 h 361590"/>
              <a:gd name="connsiteX86" fmla="*/ 9381 w 340951"/>
              <a:gd name="connsiteY86" fmla="*/ 39257 h 361590"/>
              <a:gd name="connsiteX87" fmla="*/ 331571 w 340951"/>
              <a:gd name="connsiteY87" fmla="*/ 39257 h 361590"/>
              <a:gd name="connsiteX88" fmla="*/ 331571 w 340951"/>
              <a:gd name="connsiteY88" fmla="*/ 20529 h 361590"/>
              <a:gd name="connsiteX89" fmla="*/ 321108 w 340951"/>
              <a:gd name="connsiteY89" fmla="*/ 9364 h 361590"/>
              <a:gd name="connsiteX90" fmla="*/ 20204 w 340951"/>
              <a:gd name="connsiteY90" fmla="*/ 0 h 361590"/>
              <a:gd name="connsiteX91" fmla="*/ 321108 w 340951"/>
              <a:gd name="connsiteY91" fmla="*/ 0 h 361590"/>
              <a:gd name="connsiteX92" fmla="*/ 340951 w 340951"/>
              <a:gd name="connsiteY92" fmla="*/ 20529 h 361590"/>
              <a:gd name="connsiteX93" fmla="*/ 340951 w 340951"/>
              <a:gd name="connsiteY93" fmla="*/ 238779 h 361590"/>
              <a:gd name="connsiteX94" fmla="*/ 321108 w 340951"/>
              <a:gd name="connsiteY94" fmla="*/ 258948 h 361590"/>
              <a:gd name="connsiteX95" fmla="*/ 276369 w 340951"/>
              <a:gd name="connsiteY95" fmla="*/ 258948 h 361590"/>
              <a:gd name="connsiteX96" fmla="*/ 276369 w 340951"/>
              <a:gd name="connsiteY96" fmla="*/ 341062 h 361590"/>
              <a:gd name="connsiteX97" fmla="*/ 255443 w 340951"/>
              <a:gd name="connsiteY97" fmla="*/ 361590 h 361590"/>
              <a:gd name="connsiteX98" fmla="*/ 83344 w 340951"/>
              <a:gd name="connsiteY98" fmla="*/ 361590 h 361590"/>
              <a:gd name="connsiteX99" fmla="*/ 62778 w 340951"/>
              <a:gd name="connsiteY99" fmla="*/ 341062 h 361590"/>
              <a:gd name="connsiteX100" fmla="*/ 62778 w 340951"/>
              <a:gd name="connsiteY100" fmla="*/ 258948 h 361590"/>
              <a:gd name="connsiteX101" fmla="*/ 20204 w 340951"/>
              <a:gd name="connsiteY101" fmla="*/ 258948 h 361590"/>
              <a:gd name="connsiteX102" fmla="*/ 0 w 340951"/>
              <a:gd name="connsiteY102" fmla="*/ 238779 h 361590"/>
              <a:gd name="connsiteX103" fmla="*/ 0 w 340951"/>
              <a:gd name="connsiteY103" fmla="*/ 20529 h 361590"/>
              <a:gd name="connsiteX104" fmla="*/ 20204 w 340951"/>
              <a:gd name="connsiteY104" fmla="*/ 0 h 36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340951" h="361590">
                <a:moveTo>
                  <a:pt x="168711" y="236381"/>
                </a:moveTo>
                <a:cubicBezTo>
                  <a:pt x="157281" y="236381"/>
                  <a:pt x="147995" y="246108"/>
                  <a:pt x="147995" y="257998"/>
                </a:cubicBezTo>
                <a:cubicBezTo>
                  <a:pt x="147995" y="266284"/>
                  <a:pt x="152638" y="273850"/>
                  <a:pt x="159782" y="277453"/>
                </a:cubicBezTo>
                <a:cubicBezTo>
                  <a:pt x="162282" y="278534"/>
                  <a:pt x="162996" y="281416"/>
                  <a:pt x="161925" y="283578"/>
                </a:cubicBezTo>
                <a:lnTo>
                  <a:pt x="145851" y="318525"/>
                </a:lnTo>
                <a:lnTo>
                  <a:pt x="192285" y="318525"/>
                </a:lnTo>
                <a:lnTo>
                  <a:pt x="175855" y="283578"/>
                </a:lnTo>
                <a:cubicBezTo>
                  <a:pt x="174783" y="281056"/>
                  <a:pt x="175855" y="278534"/>
                  <a:pt x="177998" y="277453"/>
                </a:cubicBezTo>
                <a:cubicBezTo>
                  <a:pt x="184785" y="273490"/>
                  <a:pt x="189071" y="266284"/>
                  <a:pt x="189071" y="257998"/>
                </a:cubicBezTo>
                <a:cubicBezTo>
                  <a:pt x="189071" y="246108"/>
                  <a:pt x="180141" y="236381"/>
                  <a:pt x="168711" y="236381"/>
                </a:cubicBezTo>
                <a:close/>
                <a:moveTo>
                  <a:pt x="168711" y="227013"/>
                </a:moveTo>
                <a:cubicBezTo>
                  <a:pt x="185142" y="227013"/>
                  <a:pt x="198715" y="241064"/>
                  <a:pt x="198715" y="257998"/>
                </a:cubicBezTo>
                <a:cubicBezTo>
                  <a:pt x="198715" y="268086"/>
                  <a:pt x="193714" y="277453"/>
                  <a:pt x="185856" y="283218"/>
                </a:cubicBezTo>
                <a:lnTo>
                  <a:pt x="188714" y="288622"/>
                </a:lnTo>
                <a:lnTo>
                  <a:pt x="204073" y="321408"/>
                </a:lnTo>
                <a:cubicBezTo>
                  <a:pt x="204430" y="322849"/>
                  <a:pt x="204430" y="324650"/>
                  <a:pt x="203358" y="325731"/>
                </a:cubicBezTo>
                <a:cubicBezTo>
                  <a:pt x="202644" y="327172"/>
                  <a:pt x="201215" y="328253"/>
                  <a:pt x="199429" y="328253"/>
                </a:cubicBezTo>
                <a:lnTo>
                  <a:pt x="138351" y="328253"/>
                </a:lnTo>
                <a:cubicBezTo>
                  <a:pt x="136922" y="328253"/>
                  <a:pt x="135136" y="327172"/>
                  <a:pt x="134421" y="325731"/>
                </a:cubicBezTo>
                <a:cubicBezTo>
                  <a:pt x="133350" y="324650"/>
                  <a:pt x="133350" y="322849"/>
                  <a:pt x="134064" y="321408"/>
                </a:cubicBezTo>
                <a:lnTo>
                  <a:pt x="151566" y="283578"/>
                </a:lnTo>
                <a:cubicBezTo>
                  <a:pt x="143708" y="277813"/>
                  <a:pt x="138708" y="268446"/>
                  <a:pt x="138708" y="257998"/>
                </a:cubicBezTo>
                <a:cubicBezTo>
                  <a:pt x="138708" y="241064"/>
                  <a:pt x="151924" y="227013"/>
                  <a:pt x="168711" y="227013"/>
                </a:cubicBezTo>
                <a:close/>
                <a:moveTo>
                  <a:pt x="83344" y="203845"/>
                </a:moveTo>
                <a:cubicBezTo>
                  <a:pt x="77210" y="203845"/>
                  <a:pt x="72159" y="208887"/>
                  <a:pt x="72159" y="215009"/>
                </a:cubicBezTo>
                <a:lnTo>
                  <a:pt x="72159" y="341062"/>
                </a:lnTo>
                <a:cubicBezTo>
                  <a:pt x="72159" y="347184"/>
                  <a:pt x="77210" y="352226"/>
                  <a:pt x="83344" y="352226"/>
                </a:cubicBezTo>
                <a:lnTo>
                  <a:pt x="255443" y="352226"/>
                </a:lnTo>
                <a:cubicBezTo>
                  <a:pt x="261576" y="352226"/>
                  <a:pt x="266627" y="347184"/>
                  <a:pt x="266627" y="341062"/>
                </a:cubicBezTo>
                <a:lnTo>
                  <a:pt x="266627" y="215009"/>
                </a:lnTo>
                <a:cubicBezTo>
                  <a:pt x="266627" y="208887"/>
                  <a:pt x="261576" y="203845"/>
                  <a:pt x="255443" y="203845"/>
                </a:cubicBezTo>
                <a:close/>
                <a:moveTo>
                  <a:pt x="169574" y="88237"/>
                </a:moveTo>
                <a:cubicBezTo>
                  <a:pt x="143236" y="88237"/>
                  <a:pt x="119423" y="103003"/>
                  <a:pt x="106795" y="126773"/>
                </a:cubicBezTo>
                <a:cubicBezTo>
                  <a:pt x="100662" y="137577"/>
                  <a:pt x="97775" y="149822"/>
                  <a:pt x="97775" y="162428"/>
                </a:cubicBezTo>
                <a:lnTo>
                  <a:pt x="97775" y="194841"/>
                </a:lnTo>
                <a:lnTo>
                  <a:pt x="114733" y="194841"/>
                </a:lnTo>
                <a:lnTo>
                  <a:pt x="114733" y="162428"/>
                </a:lnTo>
                <a:cubicBezTo>
                  <a:pt x="114733" y="131095"/>
                  <a:pt x="139267" y="105884"/>
                  <a:pt x="169574" y="105884"/>
                </a:cubicBezTo>
                <a:cubicBezTo>
                  <a:pt x="198437" y="105884"/>
                  <a:pt x="222610" y="129294"/>
                  <a:pt x="224414" y="159186"/>
                </a:cubicBezTo>
                <a:cubicBezTo>
                  <a:pt x="224414" y="160627"/>
                  <a:pt x="224414" y="161707"/>
                  <a:pt x="225136" y="163148"/>
                </a:cubicBezTo>
                <a:cubicBezTo>
                  <a:pt x="226940" y="165669"/>
                  <a:pt x="229466" y="167470"/>
                  <a:pt x="232713" y="167470"/>
                </a:cubicBezTo>
                <a:cubicBezTo>
                  <a:pt x="235599" y="167470"/>
                  <a:pt x="238485" y="166029"/>
                  <a:pt x="239929" y="163508"/>
                </a:cubicBezTo>
                <a:cubicBezTo>
                  <a:pt x="241011" y="161707"/>
                  <a:pt x="241372" y="160267"/>
                  <a:pt x="241011" y="158466"/>
                </a:cubicBezTo>
                <a:cubicBezTo>
                  <a:pt x="239207" y="119210"/>
                  <a:pt x="207818" y="88237"/>
                  <a:pt x="169574" y="88237"/>
                </a:cubicBezTo>
                <a:close/>
                <a:moveTo>
                  <a:pt x="9381" y="48981"/>
                </a:moveTo>
                <a:lnTo>
                  <a:pt x="9381" y="238779"/>
                </a:lnTo>
                <a:cubicBezTo>
                  <a:pt x="9381" y="244542"/>
                  <a:pt x="14071" y="249584"/>
                  <a:pt x="20204" y="249584"/>
                </a:cubicBezTo>
                <a:lnTo>
                  <a:pt x="62778" y="249584"/>
                </a:lnTo>
                <a:lnTo>
                  <a:pt x="62778" y="215009"/>
                </a:lnTo>
                <a:cubicBezTo>
                  <a:pt x="62778" y="203845"/>
                  <a:pt x="71798" y="194841"/>
                  <a:pt x="83344" y="194841"/>
                </a:cubicBezTo>
                <a:lnTo>
                  <a:pt x="88034" y="194841"/>
                </a:lnTo>
                <a:lnTo>
                  <a:pt x="88034" y="162428"/>
                </a:lnTo>
                <a:cubicBezTo>
                  <a:pt x="88034" y="148382"/>
                  <a:pt x="91642" y="134336"/>
                  <a:pt x="98497" y="122091"/>
                </a:cubicBezTo>
                <a:cubicBezTo>
                  <a:pt x="112568" y="95440"/>
                  <a:pt x="139988" y="78873"/>
                  <a:pt x="169574" y="78873"/>
                </a:cubicBezTo>
                <a:cubicBezTo>
                  <a:pt x="212869" y="78873"/>
                  <a:pt x="248588" y="113807"/>
                  <a:pt x="250752" y="158106"/>
                </a:cubicBezTo>
                <a:cubicBezTo>
                  <a:pt x="250752" y="161347"/>
                  <a:pt x="250031" y="164949"/>
                  <a:pt x="248227" y="167830"/>
                </a:cubicBezTo>
                <a:lnTo>
                  <a:pt x="247866" y="168190"/>
                </a:lnTo>
                <a:cubicBezTo>
                  <a:pt x="244619" y="173952"/>
                  <a:pt x="238846" y="177194"/>
                  <a:pt x="232352" y="177194"/>
                </a:cubicBezTo>
                <a:cubicBezTo>
                  <a:pt x="225858" y="176834"/>
                  <a:pt x="220085" y="173232"/>
                  <a:pt x="216838" y="167470"/>
                </a:cubicBezTo>
                <a:cubicBezTo>
                  <a:pt x="215755" y="164949"/>
                  <a:pt x="215034" y="162428"/>
                  <a:pt x="215034" y="159546"/>
                </a:cubicBezTo>
                <a:cubicBezTo>
                  <a:pt x="213230" y="134696"/>
                  <a:pt x="193386" y="115608"/>
                  <a:pt x="169574" y="115608"/>
                </a:cubicBezTo>
                <a:cubicBezTo>
                  <a:pt x="144679" y="115608"/>
                  <a:pt x="124113" y="136497"/>
                  <a:pt x="124113" y="162428"/>
                </a:cubicBezTo>
                <a:lnTo>
                  <a:pt x="124113" y="194841"/>
                </a:lnTo>
                <a:lnTo>
                  <a:pt x="255443" y="194841"/>
                </a:lnTo>
                <a:cubicBezTo>
                  <a:pt x="266988" y="194841"/>
                  <a:pt x="276369" y="203845"/>
                  <a:pt x="276369" y="215009"/>
                </a:cubicBezTo>
                <a:lnTo>
                  <a:pt x="276369" y="249584"/>
                </a:lnTo>
                <a:lnTo>
                  <a:pt x="321108" y="249584"/>
                </a:lnTo>
                <a:cubicBezTo>
                  <a:pt x="326880" y="249584"/>
                  <a:pt x="331571" y="244542"/>
                  <a:pt x="331571" y="238779"/>
                </a:cubicBezTo>
                <a:lnTo>
                  <a:pt x="331571" y="48981"/>
                </a:lnTo>
                <a:close/>
                <a:moveTo>
                  <a:pt x="310797" y="17463"/>
                </a:moveTo>
                <a:cubicBezTo>
                  <a:pt x="314325" y="17463"/>
                  <a:pt x="317147" y="20209"/>
                  <a:pt x="317147" y="23642"/>
                </a:cubicBezTo>
                <a:cubicBezTo>
                  <a:pt x="317147" y="27074"/>
                  <a:pt x="314325" y="29820"/>
                  <a:pt x="310797" y="29820"/>
                </a:cubicBezTo>
                <a:cubicBezTo>
                  <a:pt x="307270" y="29820"/>
                  <a:pt x="304800" y="27074"/>
                  <a:pt x="304800" y="23642"/>
                </a:cubicBezTo>
                <a:cubicBezTo>
                  <a:pt x="304800" y="20209"/>
                  <a:pt x="307270" y="17463"/>
                  <a:pt x="310797" y="17463"/>
                </a:cubicBezTo>
                <a:close/>
                <a:moveTo>
                  <a:pt x="285750" y="17463"/>
                </a:moveTo>
                <a:cubicBezTo>
                  <a:pt x="288925" y="17463"/>
                  <a:pt x="291747" y="20209"/>
                  <a:pt x="291747" y="23642"/>
                </a:cubicBezTo>
                <a:cubicBezTo>
                  <a:pt x="291747" y="27074"/>
                  <a:pt x="288925" y="29820"/>
                  <a:pt x="285750" y="29820"/>
                </a:cubicBezTo>
                <a:cubicBezTo>
                  <a:pt x="282222" y="29820"/>
                  <a:pt x="279400" y="27074"/>
                  <a:pt x="279400" y="23642"/>
                </a:cubicBezTo>
                <a:cubicBezTo>
                  <a:pt x="279400" y="20209"/>
                  <a:pt x="282222" y="17463"/>
                  <a:pt x="285750" y="17463"/>
                </a:cubicBezTo>
                <a:close/>
                <a:moveTo>
                  <a:pt x="260350" y="17463"/>
                </a:moveTo>
                <a:cubicBezTo>
                  <a:pt x="263878" y="17463"/>
                  <a:pt x="266347" y="20209"/>
                  <a:pt x="266347" y="23642"/>
                </a:cubicBezTo>
                <a:cubicBezTo>
                  <a:pt x="266347" y="27074"/>
                  <a:pt x="263878" y="29820"/>
                  <a:pt x="260350" y="29820"/>
                </a:cubicBezTo>
                <a:cubicBezTo>
                  <a:pt x="256822" y="29820"/>
                  <a:pt x="254000" y="27074"/>
                  <a:pt x="254000" y="23642"/>
                </a:cubicBezTo>
                <a:cubicBezTo>
                  <a:pt x="254000" y="20209"/>
                  <a:pt x="256822" y="17463"/>
                  <a:pt x="260350" y="17463"/>
                </a:cubicBezTo>
                <a:close/>
                <a:moveTo>
                  <a:pt x="20204" y="9364"/>
                </a:moveTo>
                <a:cubicBezTo>
                  <a:pt x="14071" y="9364"/>
                  <a:pt x="9381" y="14406"/>
                  <a:pt x="9381" y="20529"/>
                </a:cubicBezTo>
                <a:lnTo>
                  <a:pt x="9381" y="39257"/>
                </a:lnTo>
                <a:lnTo>
                  <a:pt x="331571" y="39257"/>
                </a:lnTo>
                <a:lnTo>
                  <a:pt x="331571" y="20529"/>
                </a:lnTo>
                <a:cubicBezTo>
                  <a:pt x="331571" y="14406"/>
                  <a:pt x="326880" y="9364"/>
                  <a:pt x="321108" y="9364"/>
                </a:cubicBezTo>
                <a:close/>
                <a:moveTo>
                  <a:pt x="20204" y="0"/>
                </a:moveTo>
                <a:lnTo>
                  <a:pt x="321108" y="0"/>
                </a:lnTo>
                <a:cubicBezTo>
                  <a:pt x="331931" y="0"/>
                  <a:pt x="340951" y="9364"/>
                  <a:pt x="340951" y="20529"/>
                </a:cubicBezTo>
                <a:lnTo>
                  <a:pt x="340951" y="238779"/>
                </a:lnTo>
                <a:cubicBezTo>
                  <a:pt x="340951" y="249944"/>
                  <a:pt x="331931" y="258948"/>
                  <a:pt x="321108" y="258948"/>
                </a:cubicBezTo>
                <a:lnTo>
                  <a:pt x="276369" y="258948"/>
                </a:lnTo>
                <a:lnTo>
                  <a:pt x="276369" y="341062"/>
                </a:lnTo>
                <a:cubicBezTo>
                  <a:pt x="276369" y="352226"/>
                  <a:pt x="266988" y="361590"/>
                  <a:pt x="255443" y="361590"/>
                </a:cubicBezTo>
                <a:lnTo>
                  <a:pt x="83344" y="361590"/>
                </a:lnTo>
                <a:cubicBezTo>
                  <a:pt x="71798" y="361590"/>
                  <a:pt x="62778" y="352226"/>
                  <a:pt x="62778" y="341062"/>
                </a:cubicBezTo>
                <a:lnTo>
                  <a:pt x="62778" y="258948"/>
                </a:lnTo>
                <a:lnTo>
                  <a:pt x="20204" y="258948"/>
                </a:lnTo>
                <a:cubicBezTo>
                  <a:pt x="9020" y="258948"/>
                  <a:pt x="0" y="249944"/>
                  <a:pt x="0" y="238779"/>
                </a:cubicBezTo>
                <a:lnTo>
                  <a:pt x="0" y="20529"/>
                </a:lnTo>
                <a:cubicBezTo>
                  <a:pt x="0" y="9364"/>
                  <a:pt x="9020" y="0"/>
                  <a:pt x="202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37">
            <a:extLst>
              <a:ext uri="{FF2B5EF4-FFF2-40B4-BE49-F238E27FC236}">
                <a16:creationId xmlns:a16="http://schemas.microsoft.com/office/drawing/2014/main" id="{5E20C926-9D1D-0F48-AB79-98E284347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1623" y="3898616"/>
            <a:ext cx="521216" cy="622841"/>
          </a:xfrm>
          <a:custGeom>
            <a:avLst/>
            <a:gdLst>
              <a:gd name="connsiteX0" fmla="*/ 268832 w 301265"/>
              <a:gd name="connsiteY0" fmla="*/ 327668 h 360004"/>
              <a:gd name="connsiteX1" fmla="*/ 268832 w 301265"/>
              <a:gd name="connsiteY1" fmla="*/ 343836 h 360004"/>
              <a:gd name="connsiteX2" fmla="*/ 267391 w 301265"/>
              <a:gd name="connsiteY2" fmla="*/ 350303 h 360004"/>
              <a:gd name="connsiteX3" fmla="*/ 281084 w 301265"/>
              <a:gd name="connsiteY3" fmla="*/ 327668 h 360004"/>
              <a:gd name="connsiteX4" fmla="*/ 18739 w 301265"/>
              <a:gd name="connsiteY4" fmla="*/ 327668 h 360004"/>
              <a:gd name="connsiteX5" fmla="*/ 33514 w 301265"/>
              <a:gd name="connsiteY5" fmla="*/ 350303 h 360004"/>
              <a:gd name="connsiteX6" fmla="*/ 32433 w 301265"/>
              <a:gd name="connsiteY6" fmla="*/ 343836 h 360004"/>
              <a:gd name="connsiteX7" fmla="*/ 32433 w 301265"/>
              <a:gd name="connsiteY7" fmla="*/ 327668 h 360004"/>
              <a:gd name="connsiteX8" fmla="*/ 138618 w 301265"/>
              <a:gd name="connsiteY8" fmla="*/ 260040 h 360004"/>
              <a:gd name="connsiteX9" fmla="*/ 145840 w 301265"/>
              <a:gd name="connsiteY9" fmla="*/ 260086 h 360004"/>
              <a:gd name="connsiteX10" fmla="*/ 153108 w 301265"/>
              <a:gd name="connsiteY10" fmla="*/ 264087 h 360004"/>
              <a:gd name="connsiteX11" fmla="*/ 160013 w 301265"/>
              <a:gd name="connsiteY11" fmla="*/ 268453 h 360004"/>
              <a:gd name="connsiteX12" fmla="*/ 160013 w 301265"/>
              <a:gd name="connsiteY12" fmla="*/ 280822 h 360004"/>
              <a:gd name="connsiteX13" fmla="*/ 153108 w 301265"/>
              <a:gd name="connsiteY13" fmla="*/ 284824 h 360004"/>
              <a:gd name="connsiteX14" fmla="*/ 145840 w 301265"/>
              <a:gd name="connsiteY14" fmla="*/ 288826 h 360004"/>
              <a:gd name="connsiteX15" fmla="*/ 134938 w 301265"/>
              <a:gd name="connsiteY15" fmla="*/ 282641 h 360004"/>
              <a:gd name="connsiteX16" fmla="*/ 134938 w 301265"/>
              <a:gd name="connsiteY16" fmla="*/ 274638 h 360004"/>
              <a:gd name="connsiteX17" fmla="*/ 134938 w 301265"/>
              <a:gd name="connsiteY17" fmla="*/ 266270 h 360004"/>
              <a:gd name="connsiteX18" fmla="*/ 138618 w 301265"/>
              <a:gd name="connsiteY18" fmla="*/ 260040 h 360004"/>
              <a:gd name="connsiteX19" fmla="*/ 268832 w 301265"/>
              <a:gd name="connsiteY19" fmla="*/ 211978 h 360004"/>
              <a:gd name="connsiteX20" fmla="*/ 268832 w 301265"/>
              <a:gd name="connsiteY20" fmla="*/ 296770 h 360004"/>
              <a:gd name="connsiteX21" fmla="*/ 286490 w 301265"/>
              <a:gd name="connsiteY21" fmla="*/ 296770 h 360004"/>
              <a:gd name="connsiteX22" fmla="*/ 291895 w 301265"/>
              <a:gd name="connsiteY22" fmla="*/ 291380 h 360004"/>
              <a:gd name="connsiteX23" fmla="*/ 291895 w 301265"/>
              <a:gd name="connsiteY23" fmla="*/ 247547 h 360004"/>
              <a:gd name="connsiteX24" fmla="*/ 268832 w 301265"/>
              <a:gd name="connsiteY24" fmla="*/ 211978 h 360004"/>
              <a:gd name="connsiteX25" fmla="*/ 32433 w 301265"/>
              <a:gd name="connsiteY25" fmla="*/ 211978 h 360004"/>
              <a:gd name="connsiteX26" fmla="*/ 9009 w 301265"/>
              <a:gd name="connsiteY26" fmla="*/ 247547 h 360004"/>
              <a:gd name="connsiteX27" fmla="*/ 9009 w 301265"/>
              <a:gd name="connsiteY27" fmla="*/ 291380 h 360004"/>
              <a:gd name="connsiteX28" fmla="*/ 14414 w 301265"/>
              <a:gd name="connsiteY28" fmla="*/ 296770 h 360004"/>
              <a:gd name="connsiteX29" fmla="*/ 32433 w 301265"/>
              <a:gd name="connsiteY29" fmla="*/ 296770 h 360004"/>
              <a:gd name="connsiteX30" fmla="*/ 48289 w 301265"/>
              <a:gd name="connsiteY30" fmla="*/ 198325 h 360004"/>
              <a:gd name="connsiteX31" fmla="*/ 41802 w 301265"/>
              <a:gd name="connsiteY31" fmla="*/ 205152 h 360004"/>
              <a:gd name="connsiteX32" fmla="*/ 41802 w 301265"/>
              <a:gd name="connsiteY32" fmla="*/ 343836 h 360004"/>
              <a:gd name="connsiteX33" fmla="*/ 48289 w 301265"/>
              <a:gd name="connsiteY33" fmla="*/ 350663 h 360004"/>
              <a:gd name="connsiteX34" fmla="*/ 252616 w 301265"/>
              <a:gd name="connsiteY34" fmla="*/ 350663 h 360004"/>
              <a:gd name="connsiteX35" fmla="*/ 259463 w 301265"/>
              <a:gd name="connsiteY35" fmla="*/ 343836 h 360004"/>
              <a:gd name="connsiteX36" fmla="*/ 259463 w 301265"/>
              <a:gd name="connsiteY36" fmla="*/ 205152 h 360004"/>
              <a:gd name="connsiteX37" fmla="*/ 252616 w 301265"/>
              <a:gd name="connsiteY37" fmla="*/ 198325 h 360004"/>
              <a:gd name="connsiteX38" fmla="*/ 179070 w 301265"/>
              <a:gd name="connsiteY38" fmla="*/ 60043 h 360004"/>
              <a:gd name="connsiteX39" fmla="*/ 172583 w 301265"/>
              <a:gd name="connsiteY39" fmla="*/ 62570 h 360004"/>
              <a:gd name="connsiteX40" fmla="*/ 100862 w 301265"/>
              <a:gd name="connsiteY40" fmla="*/ 97588 h 360004"/>
              <a:gd name="connsiteX41" fmla="*/ 95095 w 301265"/>
              <a:gd name="connsiteY41" fmla="*/ 104447 h 360004"/>
              <a:gd name="connsiteX42" fmla="*/ 95095 w 301265"/>
              <a:gd name="connsiteY42" fmla="*/ 106974 h 360004"/>
              <a:gd name="connsiteX43" fmla="*/ 113836 w 301265"/>
              <a:gd name="connsiteY43" fmla="*/ 148850 h 360004"/>
              <a:gd name="connsiteX44" fmla="*/ 157446 w 301265"/>
              <a:gd name="connsiteY44" fmla="*/ 162569 h 360004"/>
              <a:gd name="connsiteX45" fmla="*/ 206821 w 301265"/>
              <a:gd name="connsiteY45" fmla="*/ 113111 h 360004"/>
              <a:gd name="connsiteX46" fmla="*/ 185558 w 301265"/>
              <a:gd name="connsiteY46" fmla="*/ 62570 h 360004"/>
              <a:gd name="connsiteX47" fmla="*/ 179070 w 301265"/>
              <a:gd name="connsiteY47" fmla="*/ 60043 h 360004"/>
              <a:gd name="connsiteX48" fmla="*/ 178620 w 301265"/>
              <a:gd name="connsiteY48" fmla="*/ 50837 h 360004"/>
              <a:gd name="connsiteX49" fmla="*/ 191324 w 301265"/>
              <a:gd name="connsiteY49" fmla="*/ 54989 h 360004"/>
              <a:gd name="connsiteX50" fmla="*/ 216192 w 301265"/>
              <a:gd name="connsiteY50" fmla="*/ 114194 h 360004"/>
              <a:gd name="connsiteX51" fmla="*/ 158527 w 301265"/>
              <a:gd name="connsiteY51" fmla="*/ 172316 h 360004"/>
              <a:gd name="connsiteX52" fmla="*/ 151319 w 301265"/>
              <a:gd name="connsiteY52" fmla="*/ 172677 h 360004"/>
              <a:gd name="connsiteX53" fmla="*/ 107349 w 301265"/>
              <a:gd name="connsiteY53" fmla="*/ 155709 h 360004"/>
              <a:gd name="connsiteX54" fmla="*/ 85725 w 301265"/>
              <a:gd name="connsiteY54" fmla="*/ 106974 h 360004"/>
              <a:gd name="connsiteX55" fmla="*/ 85725 w 301265"/>
              <a:gd name="connsiteY55" fmla="*/ 104086 h 360004"/>
              <a:gd name="connsiteX56" fmla="*/ 99060 w 301265"/>
              <a:gd name="connsiteY56" fmla="*/ 88201 h 360004"/>
              <a:gd name="connsiteX57" fmla="*/ 166456 w 301265"/>
              <a:gd name="connsiteY57" fmla="*/ 55350 h 360004"/>
              <a:gd name="connsiteX58" fmla="*/ 178620 w 301265"/>
              <a:gd name="connsiteY58" fmla="*/ 50837 h 360004"/>
              <a:gd name="connsiteX59" fmla="*/ 150993 w 301265"/>
              <a:gd name="connsiteY59" fmla="*/ 9700 h 360004"/>
              <a:gd name="connsiteX60" fmla="*/ 64865 w 301265"/>
              <a:gd name="connsiteY60" fmla="*/ 83354 h 360004"/>
              <a:gd name="connsiteX61" fmla="*/ 64865 w 301265"/>
              <a:gd name="connsiteY61" fmla="*/ 188265 h 360004"/>
              <a:gd name="connsiteX62" fmla="*/ 64865 w 301265"/>
              <a:gd name="connsiteY62" fmla="*/ 188984 h 360004"/>
              <a:gd name="connsiteX63" fmla="*/ 237480 w 301265"/>
              <a:gd name="connsiteY63" fmla="*/ 188984 h 360004"/>
              <a:gd name="connsiteX64" fmla="*/ 237480 w 301265"/>
              <a:gd name="connsiteY64" fmla="*/ 188265 h 360004"/>
              <a:gd name="connsiteX65" fmla="*/ 237480 w 301265"/>
              <a:gd name="connsiteY65" fmla="*/ 83354 h 360004"/>
              <a:gd name="connsiteX66" fmla="*/ 150993 w 301265"/>
              <a:gd name="connsiteY66" fmla="*/ 9700 h 360004"/>
              <a:gd name="connsiteX67" fmla="*/ 150993 w 301265"/>
              <a:gd name="connsiteY67" fmla="*/ 0 h 360004"/>
              <a:gd name="connsiteX68" fmla="*/ 246850 w 301265"/>
              <a:gd name="connsiteY68" fmla="*/ 83354 h 360004"/>
              <a:gd name="connsiteX69" fmla="*/ 246850 w 301265"/>
              <a:gd name="connsiteY69" fmla="*/ 188265 h 360004"/>
              <a:gd name="connsiteX70" fmla="*/ 246850 w 301265"/>
              <a:gd name="connsiteY70" fmla="*/ 188984 h 360004"/>
              <a:gd name="connsiteX71" fmla="*/ 252616 w 301265"/>
              <a:gd name="connsiteY71" fmla="*/ 188984 h 360004"/>
              <a:gd name="connsiteX72" fmla="*/ 268472 w 301265"/>
              <a:gd name="connsiteY72" fmla="*/ 201199 h 360004"/>
              <a:gd name="connsiteX73" fmla="*/ 301265 w 301265"/>
              <a:gd name="connsiteY73" fmla="*/ 247547 h 360004"/>
              <a:gd name="connsiteX74" fmla="*/ 301265 w 301265"/>
              <a:gd name="connsiteY74" fmla="*/ 291380 h 360004"/>
              <a:gd name="connsiteX75" fmla="*/ 286490 w 301265"/>
              <a:gd name="connsiteY75" fmla="*/ 306111 h 360004"/>
              <a:gd name="connsiteX76" fmla="*/ 268832 w 301265"/>
              <a:gd name="connsiteY76" fmla="*/ 306111 h 360004"/>
              <a:gd name="connsiteX77" fmla="*/ 268832 w 301265"/>
              <a:gd name="connsiteY77" fmla="*/ 318327 h 360004"/>
              <a:gd name="connsiteX78" fmla="*/ 286130 w 301265"/>
              <a:gd name="connsiteY78" fmla="*/ 318327 h 360004"/>
              <a:gd name="connsiteX79" fmla="*/ 290814 w 301265"/>
              <a:gd name="connsiteY79" fmla="*/ 322998 h 360004"/>
              <a:gd name="connsiteX80" fmla="*/ 264508 w 301265"/>
              <a:gd name="connsiteY80" fmla="*/ 360004 h 360004"/>
              <a:gd name="connsiteX81" fmla="*/ 253336 w 301265"/>
              <a:gd name="connsiteY81" fmla="*/ 360004 h 360004"/>
              <a:gd name="connsiteX82" fmla="*/ 252976 w 301265"/>
              <a:gd name="connsiteY82" fmla="*/ 360004 h 360004"/>
              <a:gd name="connsiteX83" fmla="*/ 252616 w 301265"/>
              <a:gd name="connsiteY83" fmla="*/ 360004 h 360004"/>
              <a:gd name="connsiteX84" fmla="*/ 48289 w 301265"/>
              <a:gd name="connsiteY84" fmla="*/ 360004 h 360004"/>
              <a:gd name="connsiteX85" fmla="*/ 47928 w 301265"/>
              <a:gd name="connsiteY85" fmla="*/ 360004 h 360004"/>
              <a:gd name="connsiteX86" fmla="*/ 46847 w 301265"/>
              <a:gd name="connsiteY86" fmla="*/ 360004 h 360004"/>
              <a:gd name="connsiteX87" fmla="*/ 35676 w 301265"/>
              <a:gd name="connsiteY87" fmla="*/ 360004 h 360004"/>
              <a:gd name="connsiteX88" fmla="*/ 9009 w 301265"/>
              <a:gd name="connsiteY88" fmla="*/ 322998 h 360004"/>
              <a:gd name="connsiteX89" fmla="*/ 14054 w 301265"/>
              <a:gd name="connsiteY89" fmla="*/ 318327 h 360004"/>
              <a:gd name="connsiteX90" fmla="*/ 32433 w 301265"/>
              <a:gd name="connsiteY90" fmla="*/ 318327 h 360004"/>
              <a:gd name="connsiteX91" fmla="*/ 32433 w 301265"/>
              <a:gd name="connsiteY91" fmla="*/ 306111 h 360004"/>
              <a:gd name="connsiteX92" fmla="*/ 14414 w 301265"/>
              <a:gd name="connsiteY92" fmla="*/ 306111 h 360004"/>
              <a:gd name="connsiteX93" fmla="*/ 0 w 301265"/>
              <a:gd name="connsiteY93" fmla="*/ 291380 h 360004"/>
              <a:gd name="connsiteX94" fmla="*/ 0 w 301265"/>
              <a:gd name="connsiteY94" fmla="*/ 247547 h 360004"/>
              <a:gd name="connsiteX95" fmla="*/ 32793 w 301265"/>
              <a:gd name="connsiteY95" fmla="*/ 201199 h 360004"/>
              <a:gd name="connsiteX96" fmla="*/ 48289 w 301265"/>
              <a:gd name="connsiteY96" fmla="*/ 188984 h 360004"/>
              <a:gd name="connsiteX97" fmla="*/ 55856 w 301265"/>
              <a:gd name="connsiteY97" fmla="*/ 188984 h 360004"/>
              <a:gd name="connsiteX98" fmla="*/ 55496 w 301265"/>
              <a:gd name="connsiteY98" fmla="*/ 188265 h 360004"/>
              <a:gd name="connsiteX99" fmla="*/ 55496 w 301265"/>
              <a:gd name="connsiteY99" fmla="*/ 83354 h 360004"/>
              <a:gd name="connsiteX100" fmla="*/ 150993 w 301265"/>
              <a:gd name="connsiteY100" fmla="*/ 0 h 36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1265" h="360004">
                <a:moveTo>
                  <a:pt x="268832" y="327668"/>
                </a:moveTo>
                <a:lnTo>
                  <a:pt x="268832" y="343836"/>
                </a:lnTo>
                <a:cubicBezTo>
                  <a:pt x="268832" y="345992"/>
                  <a:pt x="268472" y="348148"/>
                  <a:pt x="267391" y="350303"/>
                </a:cubicBezTo>
                <a:cubicBezTo>
                  <a:pt x="274598" y="348148"/>
                  <a:pt x="280003" y="338806"/>
                  <a:pt x="281084" y="327668"/>
                </a:cubicBezTo>
                <a:close/>
                <a:moveTo>
                  <a:pt x="18739" y="327668"/>
                </a:moveTo>
                <a:cubicBezTo>
                  <a:pt x="20180" y="339525"/>
                  <a:pt x="26306" y="348866"/>
                  <a:pt x="33514" y="350303"/>
                </a:cubicBezTo>
                <a:cubicBezTo>
                  <a:pt x="32793" y="348507"/>
                  <a:pt x="32433" y="345992"/>
                  <a:pt x="32433" y="343836"/>
                </a:cubicBezTo>
                <a:lnTo>
                  <a:pt x="32433" y="327668"/>
                </a:lnTo>
                <a:close/>
                <a:moveTo>
                  <a:pt x="138618" y="260040"/>
                </a:moveTo>
                <a:cubicBezTo>
                  <a:pt x="140753" y="258812"/>
                  <a:pt x="143478" y="258630"/>
                  <a:pt x="145840" y="260086"/>
                </a:cubicBezTo>
                <a:lnTo>
                  <a:pt x="153108" y="264087"/>
                </a:lnTo>
                <a:lnTo>
                  <a:pt x="160013" y="268453"/>
                </a:lnTo>
                <a:cubicBezTo>
                  <a:pt x="164737" y="271000"/>
                  <a:pt x="164737" y="277912"/>
                  <a:pt x="160013" y="280822"/>
                </a:cubicBezTo>
                <a:lnTo>
                  <a:pt x="153108" y="284824"/>
                </a:lnTo>
                <a:lnTo>
                  <a:pt x="145840" y="288826"/>
                </a:lnTo>
                <a:cubicBezTo>
                  <a:pt x="141116" y="291736"/>
                  <a:pt x="134938" y="288098"/>
                  <a:pt x="134938" y="282641"/>
                </a:cubicBezTo>
                <a:lnTo>
                  <a:pt x="134938" y="274638"/>
                </a:lnTo>
                <a:lnTo>
                  <a:pt x="134938" y="266270"/>
                </a:lnTo>
                <a:cubicBezTo>
                  <a:pt x="134938" y="263542"/>
                  <a:pt x="136483" y="261268"/>
                  <a:pt x="138618" y="260040"/>
                </a:cubicBezTo>
                <a:close/>
                <a:moveTo>
                  <a:pt x="268832" y="211978"/>
                </a:moveTo>
                <a:lnTo>
                  <a:pt x="268832" y="296770"/>
                </a:lnTo>
                <a:lnTo>
                  <a:pt x="286490" y="296770"/>
                </a:lnTo>
                <a:cubicBezTo>
                  <a:pt x="289373" y="296770"/>
                  <a:pt x="291895" y="294255"/>
                  <a:pt x="291895" y="291380"/>
                </a:cubicBezTo>
                <a:lnTo>
                  <a:pt x="291895" y="247547"/>
                </a:lnTo>
                <a:cubicBezTo>
                  <a:pt x="291895" y="236769"/>
                  <a:pt x="280003" y="219882"/>
                  <a:pt x="268832" y="211978"/>
                </a:cubicBezTo>
                <a:close/>
                <a:moveTo>
                  <a:pt x="32433" y="211978"/>
                </a:moveTo>
                <a:cubicBezTo>
                  <a:pt x="21261" y="219882"/>
                  <a:pt x="9009" y="236769"/>
                  <a:pt x="9009" y="247547"/>
                </a:cubicBezTo>
                <a:lnTo>
                  <a:pt x="9009" y="291380"/>
                </a:lnTo>
                <a:cubicBezTo>
                  <a:pt x="9009" y="294255"/>
                  <a:pt x="11531" y="296770"/>
                  <a:pt x="14414" y="296770"/>
                </a:cubicBezTo>
                <a:lnTo>
                  <a:pt x="32433" y="296770"/>
                </a:lnTo>
                <a:close/>
                <a:moveTo>
                  <a:pt x="48289" y="198325"/>
                </a:moveTo>
                <a:cubicBezTo>
                  <a:pt x="44685" y="198325"/>
                  <a:pt x="41802" y="201559"/>
                  <a:pt x="41802" y="205152"/>
                </a:cubicBezTo>
                <a:lnTo>
                  <a:pt x="41802" y="343836"/>
                </a:lnTo>
                <a:cubicBezTo>
                  <a:pt x="41802" y="347429"/>
                  <a:pt x="44685" y="350663"/>
                  <a:pt x="48289" y="350663"/>
                </a:cubicBezTo>
                <a:lnTo>
                  <a:pt x="252616" y="350663"/>
                </a:lnTo>
                <a:cubicBezTo>
                  <a:pt x="256580" y="350663"/>
                  <a:pt x="259463" y="347429"/>
                  <a:pt x="259463" y="343836"/>
                </a:cubicBezTo>
                <a:lnTo>
                  <a:pt x="259463" y="205152"/>
                </a:lnTo>
                <a:cubicBezTo>
                  <a:pt x="259463" y="201559"/>
                  <a:pt x="256580" y="198325"/>
                  <a:pt x="252616" y="198325"/>
                </a:cubicBezTo>
                <a:close/>
                <a:moveTo>
                  <a:pt x="179070" y="60043"/>
                </a:moveTo>
                <a:cubicBezTo>
                  <a:pt x="176908" y="60043"/>
                  <a:pt x="174385" y="61126"/>
                  <a:pt x="172583" y="62570"/>
                </a:cubicBezTo>
                <a:cubicBezTo>
                  <a:pt x="152040" y="80259"/>
                  <a:pt x="127171" y="92533"/>
                  <a:pt x="100862" y="97588"/>
                </a:cubicBezTo>
                <a:cubicBezTo>
                  <a:pt x="97618" y="98310"/>
                  <a:pt x="95456" y="100837"/>
                  <a:pt x="95095" y="104447"/>
                </a:cubicBezTo>
                <a:cubicBezTo>
                  <a:pt x="95095" y="105169"/>
                  <a:pt x="95095" y="105891"/>
                  <a:pt x="95095" y="106974"/>
                </a:cubicBezTo>
                <a:cubicBezTo>
                  <a:pt x="95095" y="122858"/>
                  <a:pt x="101943" y="138381"/>
                  <a:pt x="113836" y="148850"/>
                </a:cubicBezTo>
                <a:cubicBezTo>
                  <a:pt x="125730" y="159681"/>
                  <a:pt x="141228" y="164374"/>
                  <a:pt x="157446" y="162569"/>
                </a:cubicBezTo>
                <a:cubicBezTo>
                  <a:pt x="183035" y="159681"/>
                  <a:pt x="203938" y="139103"/>
                  <a:pt x="206821" y="113111"/>
                </a:cubicBezTo>
                <a:cubicBezTo>
                  <a:pt x="208984" y="93616"/>
                  <a:pt x="201055" y="74483"/>
                  <a:pt x="185558" y="62570"/>
                </a:cubicBezTo>
                <a:cubicBezTo>
                  <a:pt x="183395" y="60765"/>
                  <a:pt x="181233" y="60043"/>
                  <a:pt x="179070" y="60043"/>
                </a:cubicBezTo>
                <a:close/>
                <a:moveTo>
                  <a:pt x="178620" y="50837"/>
                </a:moveTo>
                <a:cubicBezTo>
                  <a:pt x="183035" y="50747"/>
                  <a:pt x="187540" y="52101"/>
                  <a:pt x="191324" y="54989"/>
                </a:cubicBezTo>
                <a:cubicBezTo>
                  <a:pt x="209344" y="69068"/>
                  <a:pt x="218715" y="91089"/>
                  <a:pt x="216192" y="114194"/>
                </a:cubicBezTo>
                <a:cubicBezTo>
                  <a:pt x="212948" y="144518"/>
                  <a:pt x="188801" y="168706"/>
                  <a:pt x="158527" y="172316"/>
                </a:cubicBezTo>
                <a:cubicBezTo>
                  <a:pt x="156004" y="172316"/>
                  <a:pt x="153842" y="172677"/>
                  <a:pt x="151319" y="172677"/>
                </a:cubicBezTo>
                <a:cubicBezTo>
                  <a:pt x="135101" y="172677"/>
                  <a:pt x="119603" y="166540"/>
                  <a:pt x="107349" y="155709"/>
                </a:cubicBezTo>
                <a:cubicBezTo>
                  <a:pt x="93654" y="143435"/>
                  <a:pt x="85725" y="125746"/>
                  <a:pt x="85725" y="106974"/>
                </a:cubicBezTo>
                <a:cubicBezTo>
                  <a:pt x="85725" y="105891"/>
                  <a:pt x="85725" y="104808"/>
                  <a:pt x="85725" y="104086"/>
                </a:cubicBezTo>
                <a:cubicBezTo>
                  <a:pt x="86085" y="96144"/>
                  <a:pt x="91491" y="89645"/>
                  <a:pt x="99060" y="88201"/>
                </a:cubicBezTo>
                <a:cubicBezTo>
                  <a:pt x="123928" y="83508"/>
                  <a:pt x="147355" y="72317"/>
                  <a:pt x="166456" y="55350"/>
                </a:cubicBezTo>
                <a:cubicBezTo>
                  <a:pt x="169880" y="52462"/>
                  <a:pt x="174205" y="50928"/>
                  <a:pt x="178620" y="50837"/>
                </a:cubicBezTo>
                <a:close/>
                <a:moveTo>
                  <a:pt x="150993" y="9700"/>
                </a:moveTo>
                <a:cubicBezTo>
                  <a:pt x="103785" y="9700"/>
                  <a:pt x="64865" y="42755"/>
                  <a:pt x="64865" y="83354"/>
                </a:cubicBezTo>
                <a:lnTo>
                  <a:pt x="64865" y="188265"/>
                </a:lnTo>
                <a:cubicBezTo>
                  <a:pt x="64865" y="188265"/>
                  <a:pt x="64865" y="188624"/>
                  <a:pt x="64865" y="188984"/>
                </a:cubicBezTo>
                <a:lnTo>
                  <a:pt x="237480" y="188984"/>
                </a:lnTo>
                <a:cubicBezTo>
                  <a:pt x="237480" y="188624"/>
                  <a:pt x="237480" y="188265"/>
                  <a:pt x="237480" y="188265"/>
                </a:cubicBezTo>
                <a:lnTo>
                  <a:pt x="237480" y="83354"/>
                </a:lnTo>
                <a:cubicBezTo>
                  <a:pt x="237480" y="42755"/>
                  <a:pt x="198921" y="9700"/>
                  <a:pt x="150993" y="9700"/>
                </a:cubicBezTo>
                <a:close/>
                <a:moveTo>
                  <a:pt x="150993" y="0"/>
                </a:moveTo>
                <a:cubicBezTo>
                  <a:pt x="203966" y="0"/>
                  <a:pt x="246850" y="37365"/>
                  <a:pt x="246850" y="83354"/>
                </a:cubicBezTo>
                <a:lnTo>
                  <a:pt x="246850" y="188265"/>
                </a:lnTo>
                <a:cubicBezTo>
                  <a:pt x="246850" y="188265"/>
                  <a:pt x="246850" y="188624"/>
                  <a:pt x="246850" y="188984"/>
                </a:cubicBezTo>
                <a:lnTo>
                  <a:pt x="252616" y="188984"/>
                </a:lnTo>
                <a:cubicBezTo>
                  <a:pt x="260183" y="188984"/>
                  <a:pt x="266670" y="194014"/>
                  <a:pt x="268472" y="201199"/>
                </a:cubicBezTo>
                <a:cubicBezTo>
                  <a:pt x="283967" y="208026"/>
                  <a:pt x="301265" y="231739"/>
                  <a:pt x="301265" y="247547"/>
                </a:cubicBezTo>
                <a:lnTo>
                  <a:pt x="301265" y="291380"/>
                </a:lnTo>
                <a:cubicBezTo>
                  <a:pt x="301265" y="299644"/>
                  <a:pt x="294418" y="306111"/>
                  <a:pt x="286490" y="306111"/>
                </a:cubicBezTo>
                <a:lnTo>
                  <a:pt x="268832" y="306111"/>
                </a:lnTo>
                <a:lnTo>
                  <a:pt x="268832" y="318327"/>
                </a:lnTo>
                <a:lnTo>
                  <a:pt x="286130" y="318327"/>
                </a:lnTo>
                <a:cubicBezTo>
                  <a:pt x="288652" y="318327"/>
                  <a:pt x="290814" y="320483"/>
                  <a:pt x="290814" y="322998"/>
                </a:cubicBezTo>
                <a:cubicBezTo>
                  <a:pt x="290814" y="343836"/>
                  <a:pt x="279283" y="360004"/>
                  <a:pt x="264508" y="360004"/>
                </a:cubicBezTo>
                <a:lnTo>
                  <a:pt x="253336" y="360004"/>
                </a:lnTo>
                <a:cubicBezTo>
                  <a:pt x="252976" y="360004"/>
                  <a:pt x="252976" y="360004"/>
                  <a:pt x="252976" y="360004"/>
                </a:cubicBezTo>
                <a:lnTo>
                  <a:pt x="252616" y="360004"/>
                </a:lnTo>
                <a:lnTo>
                  <a:pt x="48289" y="360004"/>
                </a:lnTo>
                <a:lnTo>
                  <a:pt x="47928" y="360004"/>
                </a:lnTo>
                <a:cubicBezTo>
                  <a:pt x="47568" y="360004"/>
                  <a:pt x="47207" y="360004"/>
                  <a:pt x="46847" y="360004"/>
                </a:cubicBezTo>
                <a:lnTo>
                  <a:pt x="35676" y="360004"/>
                </a:lnTo>
                <a:cubicBezTo>
                  <a:pt x="20901" y="360004"/>
                  <a:pt x="9009" y="343836"/>
                  <a:pt x="9009" y="322998"/>
                </a:cubicBezTo>
                <a:cubicBezTo>
                  <a:pt x="9009" y="320483"/>
                  <a:pt x="11531" y="318327"/>
                  <a:pt x="14054" y="318327"/>
                </a:cubicBezTo>
                <a:lnTo>
                  <a:pt x="32433" y="318327"/>
                </a:lnTo>
                <a:lnTo>
                  <a:pt x="32433" y="306111"/>
                </a:lnTo>
                <a:lnTo>
                  <a:pt x="14414" y="306111"/>
                </a:lnTo>
                <a:cubicBezTo>
                  <a:pt x="6486" y="306111"/>
                  <a:pt x="0" y="299644"/>
                  <a:pt x="0" y="291380"/>
                </a:cubicBezTo>
                <a:lnTo>
                  <a:pt x="0" y="247547"/>
                </a:lnTo>
                <a:cubicBezTo>
                  <a:pt x="0" y="231739"/>
                  <a:pt x="17297" y="208026"/>
                  <a:pt x="32793" y="201199"/>
                </a:cubicBezTo>
                <a:cubicBezTo>
                  <a:pt x="34595" y="194014"/>
                  <a:pt x="40721" y="188984"/>
                  <a:pt x="48289" y="188984"/>
                </a:cubicBezTo>
                <a:lnTo>
                  <a:pt x="55856" y="188984"/>
                </a:lnTo>
                <a:cubicBezTo>
                  <a:pt x="55496" y="188624"/>
                  <a:pt x="55496" y="188265"/>
                  <a:pt x="55496" y="188265"/>
                </a:cubicBezTo>
                <a:lnTo>
                  <a:pt x="55496" y="83354"/>
                </a:lnTo>
                <a:cubicBezTo>
                  <a:pt x="55496" y="37365"/>
                  <a:pt x="98379" y="0"/>
                  <a:pt x="1509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Номер слайда 3">
            <a:extLst>
              <a:ext uri="{FF2B5EF4-FFF2-40B4-BE49-F238E27FC236}">
                <a16:creationId xmlns:a16="http://schemas.microsoft.com/office/drawing/2014/main" id="{B1824D72-B913-F243-B678-D6DBB878D797}"/>
              </a:ext>
            </a:extLst>
          </p:cNvPr>
          <p:cNvSpPr txBox="1">
            <a:spLocks/>
          </p:cNvSpPr>
          <p:nvPr/>
        </p:nvSpPr>
        <p:spPr>
          <a:xfrm>
            <a:off x="10551691" y="6474843"/>
            <a:ext cx="538648" cy="2736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A2009F-744D-4914-9C38-413CE7F03583}" type="slidenum">
              <a:rPr lang="ru-RU" sz="10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2"/>
          <p:cNvSpPr>
            <a:spLocks noChangeArrowheads="1"/>
          </p:cNvSpPr>
          <p:nvPr/>
        </p:nvSpPr>
        <p:spPr bwMode="auto">
          <a:xfrm>
            <a:off x="653729" y="6360892"/>
            <a:ext cx="105629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r>
              <a:rPr lang="ru-RU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Составлено автором по данным Сводной статистической информации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геоинформационной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системы по индустриальным паркам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Минпромторга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 за 2017-2021 гг. Режим доступа: https://gisp.gov.ru/gisip/#!ru/stats/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37">
            <a:extLst>
              <a:ext uri="{FF2B5EF4-FFF2-40B4-BE49-F238E27FC236}">
                <a16:creationId xmlns:a16="http://schemas.microsoft.com/office/drawing/2014/main" id="{5E20C926-9D1D-0F48-AB79-98E284347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2876" y="3824475"/>
            <a:ext cx="521216" cy="622841"/>
          </a:xfrm>
          <a:custGeom>
            <a:avLst/>
            <a:gdLst>
              <a:gd name="connsiteX0" fmla="*/ 268832 w 301265"/>
              <a:gd name="connsiteY0" fmla="*/ 327668 h 360004"/>
              <a:gd name="connsiteX1" fmla="*/ 268832 w 301265"/>
              <a:gd name="connsiteY1" fmla="*/ 343836 h 360004"/>
              <a:gd name="connsiteX2" fmla="*/ 267391 w 301265"/>
              <a:gd name="connsiteY2" fmla="*/ 350303 h 360004"/>
              <a:gd name="connsiteX3" fmla="*/ 281084 w 301265"/>
              <a:gd name="connsiteY3" fmla="*/ 327668 h 360004"/>
              <a:gd name="connsiteX4" fmla="*/ 18739 w 301265"/>
              <a:gd name="connsiteY4" fmla="*/ 327668 h 360004"/>
              <a:gd name="connsiteX5" fmla="*/ 33514 w 301265"/>
              <a:gd name="connsiteY5" fmla="*/ 350303 h 360004"/>
              <a:gd name="connsiteX6" fmla="*/ 32433 w 301265"/>
              <a:gd name="connsiteY6" fmla="*/ 343836 h 360004"/>
              <a:gd name="connsiteX7" fmla="*/ 32433 w 301265"/>
              <a:gd name="connsiteY7" fmla="*/ 327668 h 360004"/>
              <a:gd name="connsiteX8" fmla="*/ 138618 w 301265"/>
              <a:gd name="connsiteY8" fmla="*/ 260040 h 360004"/>
              <a:gd name="connsiteX9" fmla="*/ 145840 w 301265"/>
              <a:gd name="connsiteY9" fmla="*/ 260086 h 360004"/>
              <a:gd name="connsiteX10" fmla="*/ 153108 w 301265"/>
              <a:gd name="connsiteY10" fmla="*/ 264087 h 360004"/>
              <a:gd name="connsiteX11" fmla="*/ 160013 w 301265"/>
              <a:gd name="connsiteY11" fmla="*/ 268453 h 360004"/>
              <a:gd name="connsiteX12" fmla="*/ 160013 w 301265"/>
              <a:gd name="connsiteY12" fmla="*/ 280822 h 360004"/>
              <a:gd name="connsiteX13" fmla="*/ 153108 w 301265"/>
              <a:gd name="connsiteY13" fmla="*/ 284824 h 360004"/>
              <a:gd name="connsiteX14" fmla="*/ 145840 w 301265"/>
              <a:gd name="connsiteY14" fmla="*/ 288826 h 360004"/>
              <a:gd name="connsiteX15" fmla="*/ 134938 w 301265"/>
              <a:gd name="connsiteY15" fmla="*/ 282641 h 360004"/>
              <a:gd name="connsiteX16" fmla="*/ 134938 w 301265"/>
              <a:gd name="connsiteY16" fmla="*/ 274638 h 360004"/>
              <a:gd name="connsiteX17" fmla="*/ 134938 w 301265"/>
              <a:gd name="connsiteY17" fmla="*/ 266270 h 360004"/>
              <a:gd name="connsiteX18" fmla="*/ 138618 w 301265"/>
              <a:gd name="connsiteY18" fmla="*/ 260040 h 360004"/>
              <a:gd name="connsiteX19" fmla="*/ 268832 w 301265"/>
              <a:gd name="connsiteY19" fmla="*/ 211978 h 360004"/>
              <a:gd name="connsiteX20" fmla="*/ 268832 w 301265"/>
              <a:gd name="connsiteY20" fmla="*/ 296770 h 360004"/>
              <a:gd name="connsiteX21" fmla="*/ 286490 w 301265"/>
              <a:gd name="connsiteY21" fmla="*/ 296770 h 360004"/>
              <a:gd name="connsiteX22" fmla="*/ 291895 w 301265"/>
              <a:gd name="connsiteY22" fmla="*/ 291380 h 360004"/>
              <a:gd name="connsiteX23" fmla="*/ 291895 w 301265"/>
              <a:gd name="connsiteY23" fmla="*/ 247547 h 360004"/>
              <a:gd name="connsiteX24" fmla="*/ 268832 w 301265"/>
              <a:gd name="connsiteY24" fmla="*/ 211978 h 360004"/>
              <a:gd name="connsiteX25" fmla="*/ 32433 w 301265"/>
              <a:gd name="connsiteY25" fmla="*/ 211978 h 360004"/>
              <a:gd name="connsiteX26" fmla="*/ 9009 w 301265"/>
              <a:gd name="connsiteY26" fmla="*/ 247547 h 360004"/>
              <a:gd name="connsiteX27" fmla="*/ 9009 w 301265"/>
              <a:gd name="connsiteY27" fmla="*/ 291380 h 360004"/>
              <a:gd name="connsiteX28" fmla="*/ 14414 w 301265"/>
              <a:gd name="connsiteY28" fmla="*/ 296770 h 360004"/>
              <a:gd name="connsiteX29" fmla="*/ 32433 w 301265"/>
              <a:gd name="connsiteY29" fmla="*/ 296770 h 360004"/>
              <a:gd name="connsiteX30" fmla="*/ 48289 w 301265"/>
              <a:gd name="connsiteY30" fmla="*/ 198325 h 360004"/>
              <a:gd name="connsiteX31" fmla="*/ 41802 w 301265"/>
              <a:gd name="connsiteY31" fmla="*/ 205152 h 360004"/>
              <a:gd name="connsiteX32" fmla="*/ 41802 w 301265"/>
              <a:gd name="connsiteY32" fmla="*/ 343836 h 360004"/>
              <a:gd name="connsiteX33" fmla="*/ 48289 w 301265"/>
              <a:gd name="connsiteY33" fmla="*/ 350663 h 360004"/>
              <a:gd name="connsiteX34" fmla="*/ 252616 w 301265"/>
              <a:gd name="connsiteY34" fmla="*/ 350663 h 360004"/>
              <a:gd name="connsiteX35" fmla="*/ 259463 w 301265"/>
              <a:gd name="connsiteY35" fmla="*/ 343836 h 360004"/>
              <a:gd name="connsiteX36" fmla="*/ 259463 w 301265"/>
              <a:gd name="connsiteY36" fmla="*/ 205152 h 360004"/>
              <a:gd name="connsiteX37" fmla="*/ 252616 w 301265"/>
              <a:gd name="connsiteY37" fmla="*/ 198325 h 360004"/>
              <a:gd name="connsiteX38" fmla="*/ 179070 w 301265"/>
              <a:gd name="connsiteY38" fmla="*/ 60043 h 360004"/>
              <a:gd name="connsiteX39" fmla="*/ 172583 w 301265"/>
              <a:gd name="connsiteY39" fmla="*/ 62570 h 360004"/>
              <a:gd name="connsiteX40" fmla="*/ 100862 w 301265"/>
              <a:gd name="connsiteY40" fmla="*/ 97588 h 360004"/>
              <a:gd name="connsiteX41" fmla="*/ 95095 w 301265"/>
              <a:gd name="connsiteY41" fmla="*/ 104447 h 360004"/>
              <a:gd name="connsiteX42" fmla="*/ 95095 w 301265"/>
              <a:gd name="connsiteY42" fmla="*/ 106974 h 360004"/>
              <a:gd name="connsiteX43" fmla="*/ 113836 w 301265"/>
              <a:gd name="connsiteY43" fmla="*/ 148850 h 360004"/>
              <a:gd name="connsiteX44" fmla="*/ 157446 w 301265"/>
              <a:gd name="connsiteY44" fmla="*/ 162569 h 360004"/>
              <a:gd name="connsiteX45" fmla="*/ 206821 w 301265"/>
              <a:gd name="connsiteY45" fmla="*/ 113111 h 360004"/>
              <a:gd name="connsiteX46" fmla="*/ 185558 w 301265"/>
              <a:gd name="connsiteY46" fmla="*/ 62570 h 360004"/>
              <a:gd name="connsiteX47" fmla="*/ 179070 w 301265"/>
              <a:gd name="connsiteY47" fmla="*/ 60043 h 360004"/>
              <a:gd name="connsiteX48" fmla="*/ 178620 w 301265"/>
              <a:gd name="connsiteY48" fmla="*/ 50837 h 360004"/>
              <a:gd name="connsiteX49" fmla="*/ 191324 w 301265"/>
              <a:gd name="connsiteY49" fmla="*/ 54989 h 360004"/>
              <a:gd name="connsiteX50" fmla="*/ 216192 w 301265"/>
              <a:gd name="connsiteY50" fmla="*/ 114194 h 360004"/>
              <a:gd name="connsiteX51" fmla="*/ 158527 w 301265"/>
              <a:gd name="connsiteY51" fmla="*/ 172316 h 360004"/>
              <a:gd name="connsiteX52" fmla="*/ 151319 w 301265"/>
              <a:gd name="connsiteY52" fmla="*/ 172677 h 360004"/>
              <a:gd name="connsiteX53" fmla="*/ 107349 w 301265"/>
              <a:gd name="connsiteY53" fmla="*/ 155709 h 360004"/>
              <a:gd name="connsiteX54" fmla="*/ 85725 w 301265"/>
              <a:gd name="connsiteY54" fmla="*/ 106974 h 360004"/>
              <a:gd name="connsiteX55" fmla="*/ 85725 w 301265"/>
              <a:gd name="connsiteY55" fmla="*/ 104086 h 360004"/>
              <a:gd name="connsiteX56" fmla="*/ 99060 w 301265"/>
              <a:gd name="connsiteY56" fmla="*/ 88201 h 360004"/>
              <a:gd name="connsiteX57" fmla="*/ 166456 w 301265"/>
              <a:gd name="connsiteY57" fmla="*/ 55350 h 360004"/>
              <a:gd name="connsiteX58" fmla="*/ 178620 w 301265"/>
              <a:gd name="connsiteY58" fmla="*/ 50837 h 360004"/>
              <a:gd name="connsiteX59" fmla="*/ 150993 w 301265"/>
              <a:gd name="connsiteY59" fmla="*/ 9700 h 360004"/>
              <a:gd name="connsiteX60" fmla="*/ 64865 w 301265"/>
              <a:gd name="connsiteY60" fmla="*/ 83354 h 360004"/>
              <a:gd name="connsiteX61" fmla="*/ 64865 w 301265"/>
              <a:gd name="connsiteY61" fmla="*/ 188265 h 360004"/>
              <a:gd name="connsiteX62" fmla="*/ 64865 w 301265"/>
              <a:gd name="connsiteY62" fmla="*/ 188984 h 360004"/>
              <a:gd name="connsiteX63" fmla="*/ 237480 w 301265"/>
              <a:gd name="connsiteY63" fmla="*/ 188984 h 360004"/>
              <a:gd name="connsiteX64" fmla="*/ 237480 w 301265"/>
              <a:gd name="connsiteY64" fmla="*/ 188265 h 360004"/>
              <a:gd name="connsiteX65" fmla="*/ 237480 w 301265"/>
              <a:gd name="connsiteY65" fmla="*/ 83354 h 360004"/>
              <a:gd name="connsiteX66" fmla="*/ 150993 w 301265"/>
              <a:gd name="connsiteY66" fmla="*/ 9700 h 360004"/>
              <a:gd name="connsiteX67" fmla="*/ 150993 w 301265"/>
              <a:gd name="connsiteY67" fmla="*/ 0 h 360004"/>
              <a:gd name="connsiteX68" fmla="*/ 246850 w 301265"/>
              <a:gd name="connsiteY68" fmla="*/ 83354 h 360004"/>
              <a:gd name="connsiteX69" fmla="*/ 246850 w 301265"/>
              <a:gd name="connsiteY69" fmla="*/ 188265 h 360004"/>
              <a:gd name="connsiteX70" fmla="*/ 246850 w 301265"/>
              <a:gd name="connsiteY70" fmla="*/ 188984 h 360004"/>
              <a:gd name="connsiteX71" fmla="*/ 252616 w 301265"/>
              <a:gd name="connsiteY71" fmla="*/ 188984 h 360004"/>
              <a:gd name="connsiteX72" fmla="*/ 268472 w 301265"/>
              <a:gd name="connsiteY72" fmla="*/ 201199 h 360004"/>
              <a:gd name="connsiteX73" fmla="*/ 301265 w 301265"/>
              <a:gd name="connsiteY73" fmla="*/ 247547 h 360004"/>
              <a:gd name="connsiteX74" fmla="*/ 301265 w 301265"/>
              <a:gd name="connsiteY74" fmla="*/ 291380 h 360004"/>
              <a:gd name="connsiteX75" fmla="*/ 286490 w 301265"/>
              <a:gd name="connsiteY75" fmla="*/ 306111 h 360004"/>
              <a:gd name="connsiteX76" fmla="*/ 268832 w 301265"/>
              <a:gd name="connsiteY76" fmla="*/ 306111 h 360004"/>
              <a:gd name="connsiteX77" fmla="*/ 268832 w 301265"/>
              <a:gd name="connsiteY77" fmla="*/ 318327 h 360004"/>
              <a:gd name="connsiteX78" fmla="*/ 286130 w 301265"/>
              <a:gd name="connsiteY78" fmla="*/ 318327 h 360004"/>
              <a:gd name="connsiteX79" fmla="*/ 290814 w 301265"/>
              <a:gd name="connsiteY79" fmla="*/ 322998 h 360004"/>
              <a:gd name="connsiteX80" fmla="*/ 264508 w 301265"/>
              <a:gd name="connsiteY80" fmla="*/ 360004 h 360004"/>
              <a:gd name="connsiteX81" fmla="*/ 253336 w 301265"/>
              <a:gd name="connsiteY81" fmla="*/ 360004 h 360004"/>
              <a:gd name="connsiteX82" fmla="*/ 252976 w 301265"/>
              <a:gd name="connsiteY82" fmla="*/ 360004 h 360004"/>
              <a:gd name="connsiteX83" fmla="*/ 252616 w 301265"/>
              <a:gd name="connsiteY83" fmla="*/ 360004 h 360004"/>
              <a:gd name="connsiteX84" fmla="*/ 48289 w 301265"/>
              <a:gd name="connsiteY84" fmla="*/ 360004 h 360004"/>
              <a:gd name="connsiteX85" fmla="*/ 47928 w 301265"/>
              <a:gd name="connsiteY85" fmla="*/ 360004 h 360004"/>
              <a:gd name="connsiteX86" fmla="*/ 46847 w 301265"/>
              <a:gd name="connsiteY86" fmla="*/ 360004 h 360004"/>
              <a:gd name="connsiteX87" fmla="*/ 35676 w 301265"/>
              <a:gd name="connsiteY87" fmla="*/ 360004 h 360004"/>
              <a:gd name="connsiteX88" fmla="*/ 9009 w 301265"/>
              <a:gd name="connsiteY88" fmla="*/ 322998 h 360004"/>
              <a:gd name="connsiteX89" fmla="*/ 14054 w 301265"/>
              <a:gd name="connsiteY89" fmla="*/ 318327 h 360004"/>
              <a:gd name="connsiteX90" fmla="*/ 32433 w 301265"/>
              <a:gd name="connsiteY90" fmla="*/ 318327 h 360004"/>
              <a:gd name="connsiteX91" fmla="*/ 32433 w 301265"/>
              <a:gd name="connsiteY91" fmla="*/ 306111 h 360004"/>
              <a:gd name="connsiteX92" fmla="*/ 14414 w 301265"/>
              <a:gd name="connsiteY92" fmla="*/ 306111 h 360004"/>
              <a:gd name="connsiteX93" fmla="*/ 0 w 301265"/>
              <a:gd name="connsiteY93" fmla="*/ 291380 h 360004"/>
              <a:gd name="connsiteX94" fmla="*/ 0 w 301265"/>
              <a:gd name="connsiteY94" fmla="*/ 247547 h 360004"/>
              <a:gd name="connsiteX95" fmla="*/ 32793 w 301265"/>
              <a:gd name="connsiteY95" fmla="*/ 201199 h 360004"/>
              <a:gd name="connsiteX96" fmla="*/ 48289 w 301265"/>
              <a:gd name="connsiteY96" fmla="*/ 188984 h 360004"/>
              <a:gd name="connsiteX97" fmla="*/ 55856 w 301265"/>
              <a:gd name="connsiteY97" fmla="*/ 188984 h 360004"/>
              <a:gd name="connsiteX98" fmla="*/ 55496 w 301265"/>
              <a:gd name="connsiteY98" fmla="*/ 188265 h 360004"/>
              <a:gd name="connsiteX99" fmla="*/ 55496 w 301265"/>
              <a:gd name="connsiteY99" fmla="*/ 83354 h 360004"/>
              <a:gd name="connsiteX100" fmla="*/ 150993 w 301265"/>
              <a:gd name="connsiteY100" fmla="*/ 0 h 36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1265" h="360004">
                <a:moveTo>
                  <a:pt x="268832" y="327668"/>
                </a:moveTo>
                <a:lnTo>
                  <a:pt x="268832" y="343836"/>
                </a:lnTo>
                <a:cubicBezTo>
                  <a:pt x="268832" y="345992"/>
                  <a:pt x="268472" y="348148"/>
                  <a:pt x="267391" y="350303"/>
                </a:cubicBezTo>
                <a:cubicBezTo>
                  <a:pt x="274598" y="348148"/>
                  <a:pt x="280003" y="338806"/>
                  <a:pt x="281084" y="327668"/>
                </a:cubicBezTo>
                <a:close/>
                <a:moveTo>
                  <a:pt x="18739" y="327668"/>
                </a:moveTo>
                <a:cubicBezTo>
                  <a:pt x="20180" y="339525"/>
                  <a:pt x="26306" y="348866"/>
                  <a:pt x="33514" y="350303"/>
                </a:cubicBezTo>
                <a:cubicBezTo>
                  <a:pt x="32793" y="348507"/>
                  <a:pt x="32433" y="345992"/>
                  <a:pt x="32433" y="343836"/>
                </a:cubicBezTo>
                <a:lnTo>
                  <a:pt x="32433" y="327668"/>
                </a:lnTo>
                <a:close/>
                <a:moveTo>
                  <a:pt x="138618" y="260040"/>
                </a:moveTo>
                <a:cubicBezTo>
                  <a:pt x="140753" y="258812"/>
                  <a:pt x="143478" y="258630"/>
                  <a:pt x="145840" y="260086"/>
                </a:cubicBezTo>
                <a:lnTo>
                  <a:pt x="153108" y="264087"/>
                </a:lnTo>
                <a:lnTo>
                  <a:pt x="160013" y="268453"/>
                </a:lnTo>
                <a:cubicBezTo>
                  <a:pt x="164737" y="271000"/>
                  <a:pt x="164737" y="277912"/>
                  <a:pt x="160013" y="280822"/>
                </a:cubicBezTo>
                <a:lnTo>
                  <a:pt x="153108" y="284824"/>
                </a:lnTo>
                <a:lnTo>
                  <a:pt x="145840" y="288826"/>
                </a:lnTo>
                <a:cubicBezTo>
                  <a:pt x="141116" y="291736"/>
                  <a:pt x="134938" y="288098"/>
                  <a:pt x="134938" y="282641"/>
                </a:cubicBezTo>
                <a:lnTo>
                  <a:pt x="134938" y="274638"/>
                </a:lnTo>
                <a:lnTo>
                  <a:pt x="134938" y="266270"/>
                </a:lnTo>
                <a:cubicBezTo>
                  <a:pt x="134938" y="263542"/>
                  <a:pt x="136483" y="261268"/>
                  <a:pt x="138618" y="260040"/>
                </a:cubicBezTo>
                <a:close/>
                <a:moveTo>
                  <a:pt x="268832" y="211978"/>
                </a:moveTo>
                <a:lnTo>
                  <a:pt x="268832" y="296770"/>
                </a:lnTo>
                <a:lnTo>
                  <a:pt x="286490" y="296770"/>
                </a:lnTo>
                <a:cubicBezTo>
                  <a:pt x="289373" y="296770"/>
                  <a:pt x="291895" y="294255"/>
                  <a:pt x="291895" y="291380"/>
                </a:cubicBezTo>
                <a:lnTo>
                  <a:pt x="291895" y="247547"/>
                </a:lnTo>
                <a:cubicBezTo>
                  <a:pt x="291895" y="236769"/>
                  <a:pt x="280003" y="219882"/>
                  <a:pt x="268832" y="211978"/>
                </a:cubicBezTo>
                <a:close/>
                <a:moveTo>
                  <a:pt x="32433" y="211978"/>
                </a:moveTo>
                <a:cubicBezTo>
                  <a:pt x="21261" y="219882"/>
                  <a:pt x="9009" y="236769"/>
                  <a:pt x="9009" y="247547"/>
                </a:cubicBezTo>
                <a:lnTo>
                  <a:pt x="9009" y="291380"/>
                </a:lnTo>
                <a:cubicBezTo>
                  <a:pt x="9009" y="294255"/>
                  <a:pt x="11531" y="296770"/>
                  <a:pt x="14414" y="296770"/>
                </a:cubicBezTo>
                <a:lnTo>
                  <a:pt x="32433" y="296770"/>
                </a:lnTo>
                <a:close/>
                <a:moveTo>
                  <a:pt x="48289" y="198325"/>
                </a:moveTo>
                <a:cubicBezTo>
                  <a:pt x="44685" y="198325"/>
                  <a:pt x="41802" y="201559"/>
                  <a:pt x="41802" y="205152"/>
                </a:cubicBezTo>
                <a:lnTo>
                  <a:pt x="41802" y="343836"/>
                </a:lnTo>
                <a:cubicBezTo>
                  <a:pt x="41802" y="347429"/>
                  <a:pt x="44685" y="350663"/>
                  <a:pt x="48289" y="350663"/>
                </a:cubicBezTo>
                <a:lnTo>
                  <a:pt x="252616" y="350663"/>
                </a:lnTo>
                <a:cubicBezTo>
                  <a:pt x="256580" y="350663"/>
                  <a:pt x="259463" y="347429"/>
                  <a:pt x="259463" y="343836"/>
                </a:cubicBezTo>
                <a:lnTo>
                  <a:pt x="259463" y="205152"/>
                </a:lnTo>
                <a:cubicBezTo>
                  <a:pt x="259463" y="201559"/>
                  <a:pt x="256580" y="198325"/>
                  <a:pt x="252616" y="198325"/>
                </a:cubicBezTo>
                <a:close/>
                <a:moveTo>
                  <a:pt x="179070" y="60043"/>
                </a:moveTo>
                <a:cubicBezTo>
                  <a:pt x="176908" y="60043"/>
                  <a:pt x="174385" y="61126"/>
                  <a:pt x="172583" y="62570"/>
                </a:cubicBezTo>
                <a:cubicBezTo>
                  <a:pt x="152040" y="80259"/>
                  <a:pt x="127171" y="92533"/>
                  <a:pt x="100862" y="97588"/>
                </a:cubicBezTo>
                <a:cubicBezTo>
                  <a:pt x="97618" y="98310"/>
                  <a:pt x="95456" y="100837"/>
                  <a:pt x="95095" y="104447"/>
                </a:cubicBezTo>
                <a:cubicBezTo>
                  <a:pt x="95095" y="105169"/>
                  <a:pt x="95095" y="105891"/>
                  <a:pt x="95095" y="106974"/>
                </a:cubicBezTo>
                <a:cubicBezTo>
                  <a:pt x="95095" y="122858"/>
                  <a:pt x="101943" y="138381"/>
                  <a:pt x="113836" y="148850"/>
                </a:cubicBezTo>
                <a:cubicBezTo>
                  <a:pt x="125730" y="159681"/>
                  <a:pt x="141228" y="164374"/>
                  <a:pt x="157446" y="162569"/>
                </a:cubicBezTo>
                <a:cubicBezTo>
                  <a:pt x="183035" y="159681"/>
                  <a:pt x="203938" y="139103"/>
                  <a:pt x="206821" y="113111"/>
                </a:cubicBezTo>
                <a:cubicBezTo>
                  <a:pt x="208984" y="93616"/>
                  <a:pt x="201055" y="74483"/>
                  <a:pt x="185558" y="62570"/>
                </a:cubicBezTo>
                <a:cubicBezTo>
                  <a:pt x="183395" y="60765"/>
                  <a:pt x="181233" y="60043"/>
                  <a:pt x="179070" y="60043"/>
                </a:cubicBezTo>
                <a:close/>
                <a:moveTo>
                  <a:pt x="178620" y="50837"/>
                </a:moveTo>
                <a:cubicBezTo>
                  <a:pt x="183035" y="50747"/>
                  <a:pt x="187540" y="52101"/>
                  <a:pt x="191324" y="54989"/>
                </a:cubicBezTo>
                <a:cubicBezTo>
                  <a:pt x="209344" y="69068"/>
                  <a:pt x="218715" y="91089"/>
                  <a:pt x="216192" y="114194"/>
                </a:cubicBezTo>
                <a:cubicBezTo>
                  <a:pt x="212948" y="144518"/>
                  <a:pt x="188801" y="168706"/>
                  <a:pt x="158527" y="172316"/>
                </a:cubicBezTo>
                <a:cubicBezTo>
                  <a:pt x="156004" y="172316"/>
                  <a:pt x="153842" y="172677"/>
                  <a:pt x="151319" y="172677"/>
                </a:cubicBezTo>
                <a:cubicBezTo>
                  <a:pt x="135101" y="172677"/>
                  <a:pt x="119603" y="166540"/>
                  <a:pt x="107349" y="155709"/>
                </a:cubicBezTo>
                <a:cubicBezTo>
                  <a:pt x="93654" y="143435"/>
                  <a:pt x="85725" y="125746"/>
                  <a:pt x="85725" y="106974"/>
                </a:cubicBezTo>
                <a:cubicBezTo>
                  <a:pt x="85725" y="105891"/>
                  <a:pt x="85725" y="104808"/>
                  <a:pt x="85725" y="104086"/>
                </a:cubicBezTo>
                <a:cubicBezTo>
                  <a:pt x="86085" y="96144"/>
                  <a:pt x="91491" y="89645"/>
                  <a:pt x="99060" y="88201"/>
                </a:cubicBezTo>
                <a:cubicBezTo>
                  <a:pt x="123928" y="83508"/>
                  <a:pt x="147355" y="72317"/>
                  <a:pt x="166456" y="55350"/>
                </a:cubicBezTo>
                <a:cubicBezTo>
                  <a:pt x="169880" y="52462"/>
                  <a:pt x="174205" y="50928"/>
                  <a:pt x="178620" y="50837"/>
                </a:cubicBezTo>
                <a:close/>
                <a:moveTo>
                  <a:pt x="150993" y="9700"/>
                </a:moveTo>
                <a:cubicBezTo>
                  <a:pt x="103785" y="9700"/>
                  <a:pt x="64865" y="42755"/>
                  <a:pt x="64865" y="83354"/>
                </a:cubicBezTo>
                <a:lnTo>
                  <a:pt x="64865" y="188265"/>
                </a:lnTo>
                <a:cubicBezTo>
                  <a:pt x="64865" y="188265"/>
                  <a:pt x="64865" y="188624"/>
                  <a:pt x="64865" y="188984"/>
                </a:cubicBezTo>
                <a:lnTo>
                  <a:pt x="237480" y="188984"/>
                </a:lnTo>
                <a:cubicBezTo>
                  <a:pt x="237480" y="188624"/>
                  <a:pt x="237480" y="188265"/>
                  <a:pt x="237480" y="188265"/>
                </a:cubicBezTo>
                <a:lnTo>
                  <a:pt x="237480" y="83354"/>
                </a:lnTo>
                <a:cubicBezTo>
                  <a:pt x="237480" y="42755"/>
                  <a:pt x="198921" y="9700"/>
                  <a:pt x="150993" y="9700"/>
                </a:cubicBezTo>
                <a:close/>
                <a:moveTo>
                  <a:pt x="150993" y="0"/>
                </a:moveTo>
                <a:cubicBezTo>
                  <a:pt x="203966" y="0"/>
                  <a:pt x="246850" y="37365"/>
                  <a:pt x="246850" y="83354"/>
                </a:cubicBezTo>
                <a:lnTo>
                  <a:pt x="246850" y="188265"/>
                </a:lnTo>
                <a:cubicBezTo>
                  <a:pt x="246850" y="188265"/>
                  <a:pt x="246850" y="188624"/>
                  <a:pt x="246850" y="188984"/>
                </a:cubicBezTo>
                <a:lnTo>
                  <a:pt x="252616" y="188984"/>
                </a:lnTo>
                <a:cubicBezTo>
                  <a:pt x="260183" y="188984"/>
                  <a:pt x="266670" y="194014"/>
                  <a:pt x="268472" y="201199"/>
                </a:cubicBezTo>
                <a:cubicBezTo>
                  <a:pt x="283967" y="208026"/>
                  <a:pt x="301265" y="231739"/>
                  <a:pt x="301265" y="247547"/>
                </a:cubicBezTo>
                <a:lnTo>
                  <a:pt x="301265" y="291380"/>
                </a:lnTo>
                <a:cubicBezTo>
                  <a:pt x="301265" y="299644"/>
                  <a:pt x="294418" y="306111"/>
                  <a:pt x="286490" y="306111"/>
                </a:cubicBezTo>
                <a:lnTo>
                  <a:pt x="268832" y="306111"/>
                </a:lnTo>
                <a:lnTo>
                  <a:pt x="268832" y="318327"/>
                </a:lnTo>
                <a:lnTo>
                  <a:pt x="286130" y="318327"/>
                </a:lnTo>
                <a:cubicBezTo>
                  <a:pt x="288652" y="318327"/>
                  <a:pt x="290814" y="320483"/>
                  <a:pt x="290814" y="322998"/>
                </a:cubicBezTo>
                <a:cubicBezTo>
                  <a:pt x="290814" y="343836"/>
                  <a:pt x="279283" y="360004"/>
                  <a:pt x="264508" y="360004"/>
                </a:cubicBezTo>
                <a:lnTo>
                  <a:pt x="253336" y="360004"/>
                </a:lnTo>
                <a:cubicBezTo>
                  <a:pt x="252976" y="360004"/>
                  <a:pt x="252976" y="360004"/>
                  <a:pt x="252976" y="360004"/>
                </a:cubicBezTo>
                <a:lnTo>
                  <a:pt x="252616" y="360004"/>
                </a:lnTo>
                <a:lnTo>
                  <a:pt x="48289" y="360004"/>
                </a:lnTo>
                <a:lnTo>
                  <a:pt x="47928" y="360004"/>
                </a:lnTo>
                <a:cubicBezTo>
                  <a:pt x="47568" y="360004"/>
                  <a:pt x="47207" y="360004"/>
                  <a:pt x="46847" y="360004"/>
                </a:cubicBezTo>
                <a:lnTo>
                  <a:pt x="35676" y="360004"/>
                </a:lnTo>
                <a:cubicBezTo>
                  <a:pt x="20901" y="360004"/>
                  <a:pt x="9009" y="343836"/>
                  <a:pt x="9009" y="322998"/>
                </a:cubicBezTo>
                <a:cubicBezTo>
                  <a:pt x="9009" y="320483"/>
                  <a:pt x="11531" y="318327"/>
                  <a:pt x="14054" y="318327"/>
                </a:cubicBezTo>
                <a:lnTo>
                  <a:pt x="32433" y="318327"/>
                </a:lnTo>
                <a:lnTo>
                  <a:pt x="32433" y="306111"/>
                </a:lnTo>
                <a:lnTo>
                  <a:pt x="14414" y="306111"/>
                </a:lnTo>
                <a:cubicBezTo>
                  <a:pt x="6486" y="306111"/>
                  <a:pt x="0" y="299644"/>
                  <a:pt x="0" y="291380"/>
                </a:cubicBezTo>
                <a:lnTo>
                  <a:pt x="0" y="247547"/>
                </a:lnTo>
                <a:cubicBezTo>
                  <a:pt x="0" y="231739"/>
                  <a:pt x="17297" y="208026"/>
                  <a:pt x="32793" y="201199"/>
                </a:cubicBezTo>
                <a:cubicBezTo>
                  <a:pt x="34595" y="194014"/>
                  <a:pt x="40721" y="188984"/>
                  <a:pt x="48289" y="188984"/>
                </a:cubicBezTo>
                <a:lnTo>
                  <a:pt x="55856" y="188984"/>
                </a:lnTo>
                <a:cubicBezTo>
                  <a:pt x="55496" y="188624"/>
                  <a:pt x="55496" y="188265"/>
                  <a:pt x="55496" y="188265"/>
                </a:cubicBezTo>
                <a:lnTo>
                  <a:pt x="55496" y="83354"/>
                </a:lnTo>
                <a:cubicBezTo>
                  <a:pt x="55496" y="37365"/>
                  <a:pt x="98379" y="0"/>
                  <a:pt x="1509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826B76-7C2E-9948-8FC8-E2CC2CF4F6A0}"/>
              </a:ext>
            </a:extLst>
          </p:cNvPr>
          <p:cNvSpPr txBox="1"/>
          <p:nvPr/>
        </p:nvSpPr>
        <p:spPr>
          <a:xfrm>
            <a:off x="8809379" y="2911179"/>
            <a:ext cx="2840182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lang="en-US" sz="1700" b="1" spc="-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266901" y="2061938"/>
          <a:ext cx="5609243" cy="390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/>
          <p:nvPr/>
        </p:nvGraphicFramePr>
        <p:xfrm>
          <a:off x="6067315" y="1970471"/>
          <a:ext cx="5926507" cy="3876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66901" y="5970133"/>
            <a:ext cx="59265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Рис. 1. Динамика числа ГИП в России*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887206" y="5969641"/>
            <a:ext cx="6124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2. Динамика структуры ГИП и ЧИП в РФ по типу</a:t>
            </a:r>
            <a:r>
              <a:rPr lang="ru-RU" sz="1400" b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28" y="1259593"/>
            <a:ext cx="6175120" cy="777025"/>
          </a:xfrm>
        </p:spPr>
        <p:txBody>
          <a:bodyPr>
            <a:normAutofit/>
          </a:bodyPr>
          <a:lstStyle/>
          <a:p>
            <a:r>
              <a:rPr lang="ru-RU" dirty="0"/>
              <a:t>Развитие индустриальных парков в СЗФО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Департамент мировой </a:t>
            </a:r>
          </a:p>
          <a:p>
            <a:r>
              <a:rPr lang="ru-RU" dirty="0"/>
              <a:t>экономики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Направления устойчивого промышленного развития регионов на базе модели функционирования государственных индустриальных парков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Индустриальные парки в СЗФО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413D65AC-8019-D840-A580-76B6A2B97175}"/>
              </a:ext>
            </a:extLst>
          </p:cNvPr>
          <p:cNvSpPr txBox="1">
            <a:spLocks/>
          </p:cNvSpPr>
          <p:nvPr/>
        </p:nvSpPr>
        <p:spPr>
          <a:xfrm>
            <a:off x="9702041" y="6712573"/>
            <a:ext cx="688158" cy="326203"/>
          </a:xfrm>
          <a:prstGeom prst="rect">
            <a:avLst/>
          </a:prstGeom>
        </p:spPr>
        <p:txBody>
          <a:bodyPr lIns="0" tIns="0" r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FA2009F-744D-4914-9C38-413CE7F03583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6</a:t>
            </a:fld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3">
            <a:extLst>
              <a:ext uri="{FF2B5EF4-FFF2-40B4-BE49-F238E27FC236}">
                <a16:creationId xmlns:a16="http://schemas.microsoft.com/office/drawing/2014/main" id="{B1824D72-B913-F243-B678-D6DBB878D797}"/>
              </a:ext>
            </a:extLst>
          </p:cNvPr>
          <p:cNvSpPr txBox="1">
            <a:spLocks/>
          </p:cNvSpPr>
          <p:nvPr/>
        </p:nvSpPr>
        <p:spPr>
          <a:xfrm>
            <a:off x="10469871" y="6782619"/>
            <a:ext cx="538648" cy="2736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A2009F-744D-4914-9C38-413CE7F03583}" type="slidenum">
              <a:rPr lang="ru-RU" sz="10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274228" y="6182501"/>
            <a:ext cx="104811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Составлено автором по данным Сводной статистической информации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геоинформационной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системы по индустриальным паркам </a:t>
            </a:r>
            <a:r>
              <a:rPr kumimoji="0" 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Минпромторга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2017-2021 гг. Режим доступа: https://gisp.gov.ru/gisip/#!ru/stats/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1856509"/>
          <a:ext cx="4776007" cy="398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74227" y="5839857"/>
            <a:ext cx="4501779" cy="307777"/>
          </a:xfrm>
          <a:prstGeom prst="rect">
            <a:avLst/>
          </a:prstGeom>
          <a:solidFill>
            <a:prstClr val="whit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1. Число ИП в РФ по федеральным округам</a:t>
            </a:r>
            <a:r>
              <a:rPr lang="ru-RU" sz="1400" b="1" baseline="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065069" y="1259593"/>
          <a:ext cx="6760564" cy="334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774684" y="4340369"/>
            <a:ext cx="3231030" cy="523220"/>
          </a:xfrm>
          <a:prstGeom prst="rect">
            <a:avLst/>
          </a:prstGeom>
          <a:solidFill>
            <a:prstClr val="whit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2. География размещения ИП в РФ по федеральным округам</a:t>
            </a:r>
            <a:r>
              <a:rPr lang="ru-RU" sz="1400" b="1" baseline="30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3350929" y="4031672"/>
          <a:ext cx="6086006" cy="2704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9118766" y="6147634"/>
            <a:ext cx="2724788" cy="307777"/>
          </a:xfrm>
          <a:prstGeom prst="rect">
            <a:avLst/>
          </a:prstGeom>
          <a:solidFill>
            <a:prstClr val="white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3. Число ИП в СЗФО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27" y="1394174"/>
            <a:ext cx="11723809" cy="777025"/>
          </a:xfrm>
        </p:spPr>
        <p:txBody>
          <a:bodyPr>
            <a:normAutofit/>
          </a:bodyPr>
          <a:lstStyle/>
          <a:p>
            <a:r>
              <a:rPr lang="ru-RU" dirty="0"/>
              <a:t>Сравнение специализация ГИП и экономической специализации регионов СЗФО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Департамент мировой </a:t>
            </a:r>
          </a:p>
          <a:p>
            <a:r>
              <a:rPr lang="ru-RU" dirty="0"/>
              <a:t>экономики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Направления устойчивого промышленного развития регионов на базе модели функционирования государственных индустриальных парков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Специализация  государственных индустриальных парков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413D65AC-8019-D840-A580-76B6A2B97175}"/>
              </a:ext>
            </a:extLst>
          </p:cNvPr>
          <p:cNvSpPr txBox="1">
            <a:spLocks/>
          </p:cNvSpPr>
          <p:nvPr/>
        </p:nvSpPr>
        <p:spPr>
          <a:xfrm>
            <a:off x="9702041" y="6712573"/>
            <a:ext cx="688158" cy="326203"/>
          </a:xfrm>
          <a:prstGeom prst="rect">
            <a:avLst/>
          </a:prstGeom>
        </p:spPr>
        <p:txBody>
          <a:bodyPr lIns="0" tIns="0" r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FA2009F-744D-4914-9C38-413CE7F03583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</a:t>
            </a:fld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Номер слайда 3">
            <a:extLst>
              <a:ext uri="{FF2B5EF4-FFF2-40B4-BE49-F238E27FC236}">
                <a16:creationId xmlns:a16="http://schemas.microsoft.com/office/drawing/2014/main" id="{B2B6B1CF-A787-8348-84EE-174AB9432316}"/>
              </a:ext>
            </a:extLst>
          </p:cNvPr>
          <p:cNvSpPr txBox="1">
            <a:spLocks/>
          </p:cNvSpPr>
          <p:nvPr/>
        </p:nvSpPr>
        <p:spPr>
          <a:xfrm>
            <a:off x="9780402" y="6404797"/>
            <a:ext cx="688158" cy="326203"/>
          </a:xfrm>
          <a:prstGeom prst="rect">
            <a:avLst/>
          </a:prstGeom>
        </p:spPr>
        <p:txBody>
          <a:bodyPr lIns="0" tIns="0" rIns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FA2009F-744D-4914-9C38-413CE7F03583}" type="slidenum">
              <a:rPr kumimoji="0" lang="ru-RU" sz="13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7</a:t>
            </a:fld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4DDE757F-B32D-9149-9E94-E1D3310CEF13}"/>
              </a:ext>
            </a:extLst>
          </p:cNvPr>
          <p:cNvSpPr txBox="1">
            <a:spLocks/>
          </p:cNvSpPr>
          <p:nvPr/>
        </p:nvSpPr>
        <p:spPr>
          <a:xfrm>
            <a:off x="10551691" y="6474843"/>
            <a:ext cx="538648" cy="27360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A2009F-744D-4914-9C38-413CE7F03583}" type="slidenum">
              <a:rPr lang="ru-RU" sz="105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BB12CA-217C-3C43-A565-504A634E7AEB}"/>
              </a:ext>
            </a:extLst>
          </p:cNvPr>
          <p:cNvSpPr txBox="1"/>
          <p:nvPr/>
        </p:nvSpPr>
        <p:spPr>
          <a:xfrm>
            <a:off x="0" y="6430153"/>
            <a:ext cx="1219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* Атлас экономической специализации регионов России / В. Л. </a:t>
            </a:r>
            <a:r>
              <a:rPr lang="ru-RU" sz="1000" b="1" dirty="0" err="1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Абашкин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, Л. М. </a:t>
            </a:r>
            <a:r>
              <a:rPr lang="ru-RU" sz="1000" b="1" dirty="0" err="1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Гохберг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, Я. Ю. </a:t>
            </a:r>
            <a:r>
              <a:rPr lang="ru-RU" sz="1000" b="1" dirty="0" err="1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Еферин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 и др.; под ред. Л. М. </a:t>
            </a:r>
            <a:r>
              <a:rPr lang="ru-RU" sz="1000" b="1" dirty="0" err="1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Гохберга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, Е.С. Куценко; Нац</a:t>
            </a:r>
            <a:r>
              <a:rPr lang="ru-RU" sz="1000" b="1" dirty="0" err="1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. исслед</a:t>
            </a:r>
            <a:r>
              <a:rPr lang="ru-RU" sz="1000" b="1" dirty="0">
                <a:solidFill>
                  <a:schemeClr val="tx2"/>
                </a:solidFill>
                <a:latin typeface="Arial" panose="020B0604020202020204" pitchFamily="34" charset="0"/>
                <a:ea typeface="League Spartan" charset="0"/>
                <a:cs typeface="Arial" panose="020B0604020202020204" pitchFamily="34" charset="0"/>
              </a:rPr>
              <a:t>.  ун-т  «Высшая школа экономики». – М.: НИУ ВШЭ, 2021. – 264 с. 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0" y="1782681"/>
          <a:ext cx="4043642" cy="469216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3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32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ИП</a:t>
                      </a:r>
                      <a:r>
                        <a:rPr lang="ru-RU" sz="14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ШЕКСНА (Вологодская</a:t>
                      </a:r>
                      <a:r>
                        <a:rPr lang="ru-RU" sz="1400" b="1" u="none" strike="noStrike" baseline="0" dirty="0">
                          <a:latin typeface="Times New Roman" pitchFamily="18" charset="0"/>
                          <a:cs typeface="Times New Roman" pitchFamily="18" charset="0"/>
                        </a:rPr>
                        <a:t> область)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92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ОЗ*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89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Высоко-технологичная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деревообработка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Деревообработка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5,74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4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Глубокая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металло-переработка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Металлообрабатывающая промышленность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3,89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Первичные металлические изделия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Вторичные металлические изделия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Лесоводство и лесозаготовки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Лесная промышленность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4,53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9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Биотехнологии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Сельскохозяйственные услуги и производство удобрений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3,43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32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РЕЗИДЕНТЫ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0195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«Северсталь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трубопрофильный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завод – Шексна»</a:t>
                      </a:r>
                    </a:p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Абиогрупп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«Северная компания»</a:t>
                      </a:r>
                    </a:p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«Агропромышленная корпорация «Вологодчина»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29" marR="3529" marT="352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529" marR="3529" marT="352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032353" y="1782683"/>
          <a:ext cx="3797511" cy="469216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67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5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633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ИП ПИКАЛЕВО (Ленинградская область)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3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СП</a:t>
                      </a: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ОЗ*</a:t>
                      </a:r>
                    </a:p>
                  </a:txBody>
                  <a:tcPr marL="6162" marR="6162" marT="61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4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Легкая промышленность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Легкая промышленность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Текстильное производство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Производство строительных материалов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Строительство и строительные материалы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94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latin typeface="Times New Roman" pitchFamily="18" charset="0"/>
                          <a:cs typeface="Times New Roman" pitchFamily="18" charset="0"/>
                        </a:rPr>
                        <a:t>Пищевая промышленность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Производство продуктов питания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1,37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33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РЕЗИДЕНТЫ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89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РемАвтоПик</a:t>
                      </a:r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Станция техобслуживания грузового автотранспорта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3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«ПИТЭК»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Обработка древесины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62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Кондитерская фабрика  Ф. </a:t>
                      </a:r>
                      <a:r>
                        <a:rPr lang="ru-RU" sz="1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Скрупской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Пищевое производство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829864" y="1782687"/>
          <a:ext cx="4362136" cy="469215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68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8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42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47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 ХРАБРОВО (Калининградская область)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47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</a:t>
                      </a:r>
                    </a:p>
                  </a:txBody>
                  <a:tcPr marL="6162" marR="6162" marT="616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ОЗ*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табачных изделий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Табачные изделия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08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пищевых продуктов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Мясная продукция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02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текстильных изделий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Текстильное производство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47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РЕЗИДЕНТЫ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162" marR="6162" marT="616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Балтэнергосервис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</a:t>
                      </a:r>
                      <a:r>
                        <a:rPr lang="ru-RU" sz="1400" b="0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лектротехнического оборудования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212529"/>
                        </a:solidFill>
                        <a:latin typeface="Segoe U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«Феникс ингредиентс»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пищевых добавок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212529"/>
                        </a:solidFill>
                        <a:latin typeface="Segoe U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«Ампертекс»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инновационных нагревательных нитей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212529"/>
                        </a:solidFill>
                        <a:latin typeface="Segoe U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9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«Pomatti»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Пищевое производство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666666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824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«</a:t>
                      </a:r>
                      <a:r>
                        <a:rPr lang="ru-RU" sz="1400" b="0" i="0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Энкор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Групп»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Производство кремниевых пластин и фотоэлектрических преобразователей для солнечных батарей.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79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«Отисифарм Про»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Фармацевтическое производство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27" y="1394174"/>
            <a:ext cx="11723809" cy="777025"/>
          </a:xfrm>
        </p:spPr>
        <p:txBody>
          <a:bodyPr>
            <a:normAutofit/>
          </a:bodyPr>
          <a:lstStyle/>
          <a:p>
            <a:r>
              <a:rPr lang="ru-RU" dirty="0"/>
              <a:t>Рейтинги устойчивого развития регионов СЗФО, в которых действуют государственные индустриальные парки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Департамент мировой </a:t>
            </a:r>
          </a:p>
          <a:p>
            <a:r>
              <a:rPr lang="ru-RU" dirty="0"/>
              <a:t>экономики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Направления устойчивого промышленного развития регионов на базе модели функционирования государственных индустриальных парков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Рейтинги устойчивого развития</a:t>
            </a: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581892" y="3075708"/>
          <a:ext cx="5541818" cy="324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845128" y="2216727"/>
            <a:ext cx="4502727" cy="8589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Рейтинг социально-экономического положения субъектов РФ*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51964" y="2230582"/>
            <a:ext cx="4502727" cy="8589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dirty="0">
                <a:latin typeface="Times New Roman" pitchFamily="18" charset="0"/>
                <a:cs typeface="Times New Roman" pitchFamily="18" charset="0"/>
              </a:rPr>
              <a:t>Экологический рейтинг субъектов РФ**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436790" y="6347752"/>
            <a:ext cx="5602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По весенним оценкам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** Составляется </a:t>
            </a:r>
            <a:r>
              <a:rPr lang="en-US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WWF 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России. Режим доступа:</a:t>
            </a:r>
            <a:r>
              <a:rPr lang="en-US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http://new.wwf.ru/</a:t>
            </a:r>
            <a:r>
              <a:rPr 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9710" y="6278480"/>
            <a:ext cx="57285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Составляется «РИА Рейтинг».  Режим доступа: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https://riarating.ru/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/>
        </p:nvGraphicFramePr>
        <p:xfrm>
          <a:off x="6068291" y="3089563"/>
          <a:ext cx="5915891" cy="333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2EAF03B-EC26-1D47-94AC-C7594286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43" y="1272583"/>
            <a:ext cx="11723809" cy="777025"/>
          </a:xfrm>
        </p:spPr>
        <p:txBody>
          <a:bodyPr>
            <a:normAutofit/>
          </a:bodyPr>
          <a:lstStyle/>
          <a:p>
            <a:r>
              <a:rPr lang="ru-RU" dirty="0"/>
              <a:t>Методика оценки влияния ГИП на устойчивое развитие регионов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B29DC1-D5D4-FB41-9E2D-AA4750D0C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Департамент мировой </a:t>
            </a:r>
          </a:p>
          <a:p>
            <a:r>
              <a:rPr lang="ru-RU" dirty="0"/>
              <a:t>экономики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5B6DD1A-BEFA-D842-9B7A-78D7BD1A5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Направления устойчивого промышленного развития регионов на базе модели функционирования государственных индустриальных парков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8968744-3B75-9B47-92FD-77E1E725F2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Методика оценки влияния ГИП на устойчивое развитие регионов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043" y="1661096"/>
            <a:ext cx="3073400" cy="6572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Расчет экономических индикаторов (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э)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626904" y="1642046"/>
            <a:ext cx="3073400" cy="6572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Расчет экологических индикаторов(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07987" y="5363798"/>
            <a:ext cx="10643092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4. Расчет интегрального индекса влияния ГИП на устойчивое развитие региона</a:t>
            </a:r>
          </a:p>
        </p:txBody>
      </p:sp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443" y="2356359"/>
            <a:ext cx="3009524" cy="358095"/>
          </a:xfrm>
          <a:prstGeom prst="rect">
            <a:avLst/>
          </a:prstGeom>
          <a:noFill/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-6413" y="1143769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443" y="2813559"/>
            <a:ext cx="3200000" cy="518095"/>
          </a:xfrm>
          <a:prstGeom prst="rect">
            <a:avLst/>
          </a:prstGeom>
          <a:noFill/>
        </p:spPr>
      </p:pic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-6413" y="1343794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443" y="3399013"/>
            <a:ext cx="3474286" cy="365714"/>
          </a:xfrm>
          <a:prstGeom prst="rect">
            <a:avLst/>
          </a:prstGeom>
          <a:noFill/>
        </p:spPr>
      </p:pic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-6413" y="1153294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443" y="3935829"/>
            <a:ext cx="3885714" cy="365714"/>
          </a:xfrm>
          <a:prstGeom prst="rect">
            <a:avLst/>
          </a:prstGeom>
          <a:noFill/>
        </p:spPr>
      </p:pic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265443" y="1153294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444" y="4374029"/>
            <a:ext cx="2727619" cy="510476"/>
          </a:xfrm>
          <a:prstGeom prst="rect">
            <a:avLst/>
          </a:prstGeom>
          <a:noFill/>
        </p:spPr>
      </p:pic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-6413" y="1334269"/>
            <a:ext cx="6399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8844" y="2356359"/>
            <a:ext cx="2765714" cy="365714"/>
          </a:xfrm>
          <a:prstGeom prst="rect">
            <a:avLst/>
          </a:prstGeom>
          <a:noFill/>
        </p:spPr>
      </p:pic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9592717" y="2356359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8842" y="2934170"/>
            <a:ext cx="3238095" cy="525714"/>
          </a:xfrm>
          <a:prstGeom prst="rect">
            <a:avLst/>
          </a:prstGeom>
          <a:noFill/>
        </p:spPr>
      </p:pic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361887" y="1353319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5444" y="5025443"/>
            <a:ext cx="4391025" cy="228600"/>
          </a:xfrm>
          <a:prstGeom prst="rect">
            <a:avLst/>
          </a:prstGeom>
          <a:noFill/>
        </p:spPr>
      </p:pic>
      <p:pic>
        <p:nvPicPr>
          <p:cNvPr id="46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1331" y="3707229"/>
            <a:ext cx="1828800" cy="228600"/>
          </a:xfrm>
          <a:prstGeom prst="rect">
            <a:avLst/>
          </a:prstGeom>
          <a:noFill/>
        </p:spPr>
      </p:pic>
      <p:pic>
        <p:nvPicPr>
          <p:cNvPr id="47" name="Picture 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2558" y="2366733"/>
            <a:ext cx="3512381" cy="525714"/>
          </a:xfrm>
          <a:prstGeom prst="rect">
            <a:avLst/>
          </a:prstGeom>
          <a:noFill/>
        </p:spPr>
      </p:pic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-6413" y="1353319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34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2558" y="2934170"/>
            <a:ext cx="2339048" cy="678095"/>
          </a:xfrm>
          <a:prstGeom prst="rect">
            <a:avLst/>
          </a:prstGeom>
          <a:noFill/>
        </p:spPr>
      </p:pic>
      <p:sp>
        <p:nvSpPr>
          <p:cNvPr id="50" name="Rectangle 36"/>
          <p:cNvSpPr>
            <a:spLocks noChangeArrowheads="1"/>
          </p:cNvSpPr>
          <p:nvPr/>
        </p:nvSpPr>
        <p:spPr bwMode="auto">
          <a:xfrm>
            <a:off x="-6413" y="1543819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37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1965" y="3707229"/>
            <a:ext cx="2758095" cy="670476"/>
          </a:xfrm>
          <a:prstGeom prst="rect">
            <a:avLst/>
          </a:prstGeom>
          <a:noFill/>
        </p:spPr>
      </p:pic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-6413" y="1534294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" name="Picture 4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862664" y="4655905"/>
            <a:ext cx="2962275" cy="228600"/>
          </a:xfrm>
          <a:prstGeom prst="rect">
            <a:avLst/>
          </a:prstGeom>
          <a:noFill/>
        </p:spPr>
      </p:pic>
      <p:pic>
        <p:nvPicPr>
          <p:cNvPr id="72" name="Picture 4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4079" y="5671575"/>
            <a:ext cx="2742858" cy="457142"/>
          </a:xfrm>
          <a:prstGeom prst="rect">
            <a:avLst/>
          </a:prstGeom>
          <a:noFill/>
        </p:spPr>
      </p:pic>
      <p:sp>
        <p:nvSpPr>
          <p:cNvPr id="73" name="Прямоугольник 72"/>
          <p:cNvSpPr/>
          <p:nvPr/>
        </p:nvSpPr>
        <p:spPr>
          <a:xfrm>
            <a:off x="1720787" y="6128717"/>
            <a:ext cx="2545970" cy="1989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</a:t>
            </a:r>
            <a:r>
              <a:rPr lang="ru-RU" b="1" dirty="0"/>
              <a:t>инт≤0,5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825688" y="6128717"/>
            <a:ext cx="2548870" cy="1989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0,5</a:t>
            </a:r>
            <a:r>
              <a:rPr lang="en-US" b="1" dirty="0"/>
              <a:t>&lt;I</a:t>
            </a:r>
            <a:r>
              <a:rPr lang="ru-RU" b="1" dirty="0"/>
              <a:t>инт≤1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8003291" y="6128717"/>
            <a:ext cx="2541987" cy="1989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</a:t>
            </a:r>
            <a:r>
              <a:rPr lang="ru-RU" b="1" dirty="0" err="1"/>
              <a:t>инт</a:t>
            </a:r>
            <a:r>
              <a:rPr lang="ru-RU" b="1" dirty="0"/>
              <a:t>&gt;1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1720787" y="6483838"/>
            <a:ext cx="2542457" cy="2772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Сервисная модель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832101" y="6483838"/>
            <a:ext cx="2542457" cy="2772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Кооперативная модель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8003291" y="6483838"/>
            <a:ext cx="2542457" cy="27727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Отраслевая модель</a:t>
            </a:r>
          </a:p>
        </p:txBody>
      </p:sp>
      <p:sp>
        <p:nvSpPr>
          <p:cNvPr id="79" name="Стрелка вниз 78"/>
          <p:cNvSpPr/>
          <p:nvPr/>
        </p:nvSpPr>
        <p:spPr>
          <a:xfrm>
            <a:off x="2614567" y="6327689"/>
            <a:ext cx="660400" cy="216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низ 79"/>
          <p:cNvSpPr/>
          <p:nvPr/>
        </p:nvSpPr>
        <p:spPr>
          <a:xfrm>
            <a:off x="5708587" y="6327689"/>
            <a:ext cx="660400" cy="216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Стрелка вниз 80"/>
          <p:cNvSpPr/>
          <p:nvPr/>
        </p:nvSpPr>
        <p:spPr>
          <a:xfrm>
            <a:off x="8932317" y="6327689"/>
            <a:ext cx="660400" cy="2164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524694" y="1661096"/>
            <a:ext cx="3322243" cy="65722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Расчет социальных индикаторов (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с)</a:t>
            </a:r>
          </a:p>
        </p:txBody>
      </p:sp>
    </p:spTree>
    <p:extLst>
      <p:ext uri="{BB962C8B-B14F-4D97-AF65-F5344CB8AC3E}">
        <p14:creationId xmlns:p14="http://schemas.microsoft.com/office/powerpoint/2010/main" val="8435775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1724</Words>
  <Application>Microsoft Office PowerPoint</Application>
  <PresentationFormat>Широкоэкранный</PresentationFormat>
  <Paragraphs>350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HSE Sans</vt:lpstr>
      <vt:lpstr>Segoe UI</vt:lpstr>
      <vt:lpstr>Times New Roman</vt:lpstr>
      <vt:lpstr>Wingdings</vt:lpstr>
      <vt:lpstr>Тема Office</vt:lpstr>
      <vt:lpstr>Направления устойчивого промышленного развития регионов на базе модели функционирования государственных индустриальных парков</vt:lpstr>
      <vt:lpstr>Актуальность исследования</vt:lpstr>
      <vt:lpstr>Особенности индустриальных парков в сравнении с другими формами региональной производственной инфраструктуры</vt:lpstr>
      <vt:lpstr>Тенденции развития  индустриальных парков в РФ</vt:lpstr>
      <vt:lpstr>Тенденции развития  государственных индустриальных парков в РФ</vt:lpstr>
      <vt:lpstr>Развитие индустриальных парков в СЗФО</vt:lpstr>
      <vt:lpstr>Сравнение специализация ГИП и экономической специализации регионов СЗФО</vt:lpstr>
      <vt:lpstr>Рейтинги устойчивого развития регионов СЗФО, в которых действуют государственные индустриальные парки</vt:lpstr>
      <vt:lpstr>Методика оценки влияния ГИП на устойчивое развитие регионов</vt:lpstr>
      <vt:lpstr>Характеристика моделей функционирования государственных индустриальных парков</vt:lpstr>
      <vt:lpstr>Комплексная модель функционирования ГИП в целях устойчивого развития региона </vt:lpstr>
      <vt:lpstr>Система рекомендаций по развитию ГИП в целях устойчивого развития региона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Буланов</dc:creator>
  <cp:lastModifiedBy>Светлана</cp:lastModifiedBy>
  <cp:revision>343</cp:revision>
  <dcterms:created xsi:type="dcterms:W3CDTF">2021-04-06T08:51:45Z</dcterms:created>
  <dcterms:modified xsi:type="dcterms:W3CDTF">2022-12-08T11:29:35Z</dcterms:modified>
</cp:coreProperties>
</file>